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33" r:id="rId2"/>
  </p:sldMasterIdLst>
  <p:notesMasterIdLst>
    <p:notesMasterId r:id="rId36"/>
  </p:notesMasterIdLst>
  <p:sldIdLst>
    <p:sldId id="256" r:id="rId3"/>
    <p:sldId id="264" r:id="rId4"/>
    <p:sldId id="267" r:id="rId5"/>
    <p:sldId id="266" r:id="rId6"/>
    <p:sldId id="275" r:id="rId7"/>
    <p:sldId id="292" r:id="rId8"/>
    <p:sldId id="257" r:id="rId9"/>
    <p:sldId id="258" r:id="rId10"/>
    <p:sldId id="262" r:id="rId11"/>
    <p:sldId id="263" r:id="rId12"/>
    <p:sldId id="269" r:id="rId13"/>
    <p:sldId id="270" r:id="rId14"/>
    <p:sldId id="271" r:id="rId15"/>
    <p:sldId id="272" r:id="rId16"/>
    <p:sldId id="273" r:id="rId17"/>
    <p:sldId id="274" r:id="rId18"/>
    <p:sldId id="374" r:id="rId19"/>
    <p:sldId id="375" r:id="rId20"/>
    <p:sldId id="377" r:id="rId21"/>
    <p:sldId id="378" r:id="rId22"/>
    <p:sldId id="379" r:id="rId23"/>
    <p:sldId id="380" r:id="rId24"/>
    <p:sldId id="381" r:id="rId25"/>
    <p:sldId id="382" r:id="rId26"/>
    <p:sldId id="383" r:id="rId27"/>
    <p:sldId id="265" r:id="rId28"/>
    <p:sldId id="384" r:id="rId29"/>
    <p:sldId id="268" r:id="rId30"/>
    <p:sldId id="385" r:id="rId31"/>
    <p:sldId id="293" r:id="rId32"/>
    <p:sldId id="376" r:id="rId33"/>
    <p:sldId id="386" r:id="rId34"/>
    <p:sldId id="297"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3"/>
    <p:restoredTop sz="79134"/>
  </p:normalViewPr>
  <p:slideViewPr>
    <p:cSldViewPr snapToGrid="0" snapToObjects="1">
      <p:cViewPr varScale="1">
        <p:scale>
          <a:sx n="82" d="100"/>
          <a:sy n="82" d="100"/>
        </p:scale>
        <p:origin x="1768" y="184"/>
      </p:cViewPr>
      <p:guideLst/>
    </p:cSldViewPr>
  </p:slideViewPr>
  <p:outlineViewPr>
    <p:cViewPr>
      <p:scale>
        <a:sx n="33" d="100"/>
        <a:sy n="33" d="100"/>
      </p:scale>
      <p:origin x="0" y="-11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37BFE9-ED38-0C41-8907-29A5A9344A61}" type="datetimeFigureOut">
              <a:rPr lang="en-US" smtClean="0"/>
              <a:t>1/9/23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BB7DA-3667-5E4D-8413-82A324A780AE}" type="slidenum">
              <a:rPr lang="en-US" smtClean="0"/>
              <a:t>‹#›</a:t>
            </a:fld>
            <a:endParaRPr lang="en-US"/>
          </a:p>
        </p:txBody>
      </p:sp>
    </p:spTree>
    <p:extLst>
      <p:ext uri="{BB962C8B-B14F-4D97-AF65-F5344CB8AC3E}">
        <p14:creationId xmlns:p14="http://schemas.microsoft.com/office/powerpoint/2010/main" val="287191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geosociety.org/pubs/copyrt.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a:t>
            </a:r>
            <a:r>
              <a:rPr lang="en-US" baseline="0" dirty="0"/>
              <a:t>-from-Motion is not the only way to create a georeferenced point cloud like the one on the previous slide. The other option is using something called </a:t>
            </a:r>
            <a:r>
              <a:rPr lang="en-US" baseline="0" dirty="0" err="1"/>
              <a:t>LiDAR</a:t>
            </a:r>
            <a:r>
              <a:rPr lang="en-US" baseline="0" dirty="0"/>
              <a:t>. </a:t>
            </a:r>
            <a:r>
              <a:rPr lang="en-US" baseline="0" dirty="0" err="1"/>
              <a:t>LiDAR</a:t>
            </a:r>
            <a:r>
              <a:rPr lang="en-US" baseline="0" dirty="0"/>
              <a:t> laser scans an area of interest to create a 3D point cloud. Two example platforms for </a:t>
            </a:r>
            <a:r>
              <a:rPr lang="en-US" baseline="0" dirty="0" err="1"/>
              <a:t>LiDAR</a:t>
            </a:r>
            <a:r>
              <a:rPr lang="en-US" baseline="0" dirty="0"/>
              <a:t> are shown. You can fly a plane over an area at an altitude of roughly 1 km to get a point cloud or have a scanner on a tripod as shown in B. </a:t>
            </a:r>
            <a:r>
              <a:rPr lang="en-US" baseline="0" dirty="0" err="1"/>
              <a:t>LiDAR</a:t>
            </a:r>
            <a:r>
              <a:rPr lang="en-US" baseline="0" dirty="0"/>
              <a:t> can be used with many other platforms not seen here. Typically, </a:t>
            </a:r>
            <a:r>
              <a:rPr lang="en-US" baseline="0" dirty="0" err="1"/>
              <a:t>LiDAR</a:t>
            </a:r>
            <a:r>
              <a:rPr lang="en-US" baseline="0" dirty="0"/>
              <a:t> is how scientists are able to collect 3D point clouds for research. We will see some direct comparisons between </a:t>
            </a:r>
            <a:r>
              <a:rPr lang="en-US" baseline="0" dirty="0" err="1"/>
              <a:t>LiDAR</a:t>
            </a:r>
            <a:r>
              <a:rPr lang="en-US" baseline="0" dirty="0"/>
              <a:t> and </a:t>
            </a:r>
            <a:r>
              <a:rPr lang="en-US" baseline="0" dirty="0" err="1"/>
              <a:t>SfM</a:t>
            </a:r>
            <a:r>
              <a:rPr lang="en-US" baseline="0" dirty="0"/>
              <a:t> in later slides. (Kendra Johnson, Geosphere 2014) </a:t>
            </a:r>
          </a:p>
          <a:p>
            <a:endParaRPr lang="en-US" baseline="0" dirty="0"/>
          </a:p>
          <a:p>
            <a:r>
              <a:rPr lang="en-US" baseline="0" dirty="0"/>
              <a:t>Note: GSA Publications allow the reproduction of a single figure or table under without permissions. </a:t>
            </a:r>
            <a:r>
              <a:rPr lang="en-US" sz="1200" u="sng" kern="1200" dirty="0">
                <a:solidFill>
                  <a:schemeClr val="tx1"/>
                </a:solidFill>
                <a:effectLst/>
                <a:latin typeface="+mn-lt"/>
                <a:ea typeface="+mn-ea"/>
                <a:cs typeface="+mn-cs"/>
                <a:hlinkClick r:id="rId3"/>
              </a:rPr>
              <a:t>http://www.geosociety.org/pubs/copyrt.htm</a:t>
            </a:r>
            <a:r>
              <a:rPr lang="en-US" sz="1200" kern="1200" dirty="0">
                <a:solidFill>
                  <a:schemeClr val="tx1"/>
                </a:solidFill>
                <a:effectLst/>
                <a:latin typeface="+mn-lt"/>
                <a:ea typeface="+mn-ea"/>
                <a:cs typeface="+mn-cs"/>
              </a:rPr>
              <a:t>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9205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a:t>
            </a:r>
            <a:r>
              <a:rPr lang="en-US" baseline="0" dirty="0"/>
              <a:t> </a:t>
            </a:r>
            <a:r>
              <a:rPr lang="en-US" dirty="0"/>
              <a:t>step</a:t>
            </a:r>
            <a:r>
              <a:rPr lang="en-US" baseline="0" dirty="0"/>
              <a:t> in the production of an </a:t>
            </a:r>
            <a:r>
              <a:rPr lang="en-US" baseline="0" dirty="0" err="1"/>
              <a:t>SfM</a:t>
            </a:r>
            <a:r>
              <a:rPr lang="en-US" baseline="0" dirty="0"/>
              <a:t> model is to create the final products. Generally, people use the topography (digital surface model) or the imagery (</a:t>
            </a:r>
            <a:r>
              <a:rPr lang="en-US" baseline="0" dirty="0" err="1"/>
              <a:t>orthomosaic</a:t>
            </a:r>
            <a:r>
              <a:rPr lang="en-US" baseline="0" dirty="0"/>
              <a:t>). The next slides show some examples.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9066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photo density map shows the amount of overlap between the photos in a dataset. Each dot is a camera location. You can see the photos are the most dense around areas with lots of camera locations like the center, but that in this model every spot was seen by at least two photographs.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995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orthomosaic</a:t>
            </a:r>
            <a:r>
              <a:rPr lang="en-US" baseline="0" dirty="0"/>
              <a:t> is a high-resolution photograph of the area created by associating color with each point in the model. This can be used to view the features on the surface.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894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 – Digital</a:t>
            </a:r>
            <a:r>
              <a:rPr lang="en-US" baseline="0" dirty="0"/>
              <a:t> elevation model. This one has </a:t>
            </a:r>
            <a:r>
              <a:rPr lang="en-US" baseline="0" dirty="0" err="1"/>
              <a:t>hillshade</a:t>
            </a:r>
            <a:r>
              <a:rPr lang="en-US" baseline="0" dirty="0"/>
              <a:t>, so it seems like the sun is shining and it is partially in shadow to show off the features. You can see that different features stand out in the DEM in comparison to the </a:t>
            </a:r>
            <a:r>
              <a:rPr lang="en-US" baseline="0" dirty="0" err="1"/>
              <a:t>orthomosaic</a:t>
            </a:r>
            <a:r>
              <a:rPr lang="en-US" baseline="0" dirty="0"/>
              <a:t>, so they can be used for different research applications. You can use this to measure features.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990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blue rectangles show the camera locations for the photos used for the model. The photos line up and show the flight paths taken [spacebar]. </a:t>
            </a:r>
            <a:r>
              <a:rPr lang="en-US" dirty="0"/>
              <a:t>As</a:t>
            </a:r>
            <a:r>
              <a:rPr lang="en-US" baseline="0" dirty="0"/>
              <a:t> you can see, many flight paths were combined to create the model of the shear zone, not just the one shown in the video. </a:t>
            </a:r>
            <a:endParaRPr lang="en-US" dirty="0"/>
          </a:p>
        </p:txBody>
      </p:sp>
      <p:sp>
        <p:nvSpPr>
          <p:cNvPr id="4" name="Slide Number Placeholder 3"/>
          <p:cNvSpPr>
            <a:spLocks noGrp="1"/>
          </p:cNvSpPr>
          <p:nvPr>
            <p:ph type="sldNum" sz="quarter" idx="10"/>
          </p:nvPr>
        </p:nvSpPr>
        <p:spPr/>
        <p:txBody>
          <a:bodyPr/>
          <a:lstStyle/>
          <a:p>
            <a:fld id="{9EA410AA-D727-41FC-A27F-8D94EB963931}" type="slidenum">
              <a:rPr lang="en-US" smtClean="0"/>
              <a:t>30</a:t>
            </a:fld>
            <a:endParaRPr lang="en-US"/>
          </a:p>
        </p:txBody>
      </p:sp>
    </p:spTree>
    <p:extLst>
      <p:ext uri="{BB962C8B-B14F-4D97-AF65-F5344CB8AC3E}">
        <p14:creationId xmlns:p14="http://schemas.microsoft.com/office/powerpoint/2010/main" val="692831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model above is a three-dimensional point cloud with associated</a:t>
            </a:r>
            <a:r>
              <a:rPr lang="en-US" baseline="0" dirty="0"/>
              <a:t> color. This model is of a fault scarp; the red arrows point toward the location of the scarp. You will see a different view of this figure later in the presentation. Most researchers who use </a:t>
            </a:r>
            <a:r>
              <a:rPr lang="en-US" baseline="0" dirty="0" err="1"/>
              <a:t>SfM</a:t>
            </a:r>
            <a:r>
              <a:rPr lang="en-US" baseline="0" dirty="0"/>
              <a:t> use it to make point clouds like these: 3D models of a field area they can revisit and actually measure in the lab instead of the field. Can you think of anything to model using </a:t>
            </a:r>
            <a:r>
              <a:rPr lang="en-US" baseline="0" dirty="0" err="1"/>
              <a:t>SfM</a:t>
            </a:r>
            <a:r>
              <a:rPr lang="en-US" baseline="0" dirty="0"/>
              <a:t>? [Make a list on the board.] Why would </a:t>
            </a:r>
            <a:r>
              <a:rPr lang="en-US" baseline="0" dirty="0" err="1"/>
              <a:t>SfM</a:t>
            </a:r>
            <a:r>
              <a:rPr lang="en-US" baseline="0" dirty="0"/>
              <a:t> be a good method to use for these applications? [add to list on the board.]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7330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of a ground-based</a:t>
            </a:r>
            <a:r>
              <a:rPr lang="en-US" baseline="0" dirty="0"/>
              <a:t> </a:t>
            </a:r>
            <a:r>
              <a:rPr lang="en-US" baseline="0" dirty="0" err="1"/>
              <a:t>SfM</a:t>
            </a:r>
            <a:r>
              <a:rPr lang="en-US" baseline="0" dirty="0"/>
              <a:t> model is this basalt sample. Photographs were taken at each of the blue rectangles (indicating the calculated camera location). </a:t>
            </a:r>
            <a:endParaRPr lang="en-US" dirty="0"/>
          </a:p>
        </p:txBody>
      </p:sp>
      <p:sp>
        <p:nvSpPr>
          <p:cNvPr id="4" name="Slide Number Placeholder 3"/>
          <p:cNvSpPr>
            <a:spLocks noGrp="1"/>
          </p:cNvSpPr>
          <p:nvPr>
            <p:ph type="sldNum" sz="quarter" idx="10"/>
          </p:nvPr>
        </p:nvSpPr>
        <p:spPr/>
        <p:txBody>
          <a:bodyPr/>
          <a:lstStyle/>
          <a:p>
            <a:fld id="{9EA410AA-D727-41FC-A27F-8D94EB963931}" type="slidenum">
              <a:rPr lang="en-US" smtClean="0"/>
              <a:t>32</a:t>
            </a:fld>
            <a:endParaRPr lang="en-US"/>
          </a:p>
        </p:txBody>
      </p:sp>
    </p:spTree>
    <p:extLst>
      <p:ext uri="{BB962C8B-B14F-4D97-AF65-F5344CB8AC3E}">
        <p14:creationId xmlns:p14="http://schemas.microsoft.com/office/powerpoint/2010/main" val="221957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camera locations are removed,</a:t>
            </a:r>
            <a:r>
              <a:rPr lang="en-US" baseline="0" dirty="0"/>
              <a:t>  you can see the sample a bit better. The black patterns on the cloth underneath the sample are used to scale the image. This model is used for students; they can look at hand samples in a digital form in addition to the hand sample in the classroom. </a:t>
            </a:r>
            <a:endParaRPr lang="en-US" dirty="0"/>
          </a:p>
        </p:txBody>
      </p:sp>
      <p:sp>
        <p:nvSpPr>
          <p:cNvPr id="4" name="Slide Number Placeholder 3"/>
          <p:cNvSpPr>
            <a:spLocks noGrp="1"/>
          </p:cNvSpPr>
          <p:nvPr>
            <p:ph type="sldNum" sz="quarter" idx="10"/>
          </p:nvPr>
        </p:nvSpPr>
        <p:spPr/>
        <p:txBody>
          <a:bodyPr/>
          <a:lstStyle/>
          <a:p>
            <a:fld id="{9EA410AA-D727-41FC-A27F-8D94EB963931}" type="slidenum">
              <a:rPr lang="en-US" smtClean="0"/>
              <a:t>33</a:t>
            </a:fld>
            <a:endParaRPr lang="en-US"/>
          </a:p>
        </p:txBody>
      </p:sp>
    </p:spTree>
    <p:extLst>
      <p:ext uri="{BB962C8B-B14F-4D97-AF65-F5344CB8AC3E}">
        <p14:creationId xmlns:p14="http://schemas.microsoft.com/office/powerpoint/2010/main" val="401284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Structure-from-Motion</a:t>
            </a:r>
            <a:r>
              <a:rPr lang="en-US" baseline="0" dirty="0"/>
              <a:t> photogrammetry is an emerging technique used to create three-dimensional point clouds with associated color—basically a three-dimensional model of the area of interest. The key things to notice here are that the camera needs to continually be moving (no two photos taken from the same location) and the photographs need to include the same features, so that features are in multiple photographs. You can see here that many of the gray dots on the 3D model are captured by multiple images, not just one. Scientists use this for many applications, which you will learn about today. The next slide will show what Structure-from-Motion actually produces.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50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first step in actually creating the product</a:t>
            </a:r>
            <a:r>
              <a:rPr lang="en-US" baseline="0" dirty="0"/>
              <a:t> we saw on the previous slide is to find the same feature in multiple photographs. You can see [spacebar] the red and purple lines tracing the line of sight from the two camera locations to two different features on the ground. This is done using an algorithm called SIFT: Scale-Invariant Feature Transform.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4109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a:t>
            </a:r>
            <a:r>
              <a:rPr lang="en-US" baseline="0" dirty="0"/>
              <a:t> red box shows the same feature in multiple photographs. The SIFT algorithm recognizes these as the same feature.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5774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[Read</a:t>
            </a:r>
            <a:r>
              <a:rPr lang="en-US" baseline="0" dirty="0"/>
              <a:t> the slide.]</a:t>
            </a:r>
            <a:endParaRPr lang="en-US" dirty="0"/>
          </a:p>
          <a:p>
            <a:endParaRPr lang="en-US" dirty="0"/>
          </a:p>
          <a:p>
            <a:r>
              <a:rPr lang="en-US" sz="1200" b="0" i="0" u="none" strike="noStrike" kern="1200" baseline="0" dirty="0">
                <a:solidFill>
                  <a:schemeClr val="tx1"/>
                </a:solidFill>
                <a:latin typeface="+mn-lt"/>
                <a:ea typeface="+mn-ea"/>
                <a:cs typeface="+mn-cs"/>
              </a:rPr>
              <a:t>A primary pioneer for the SfM method </a:t>
            </a:r>
            <a:r>
              <a:rPr lang="en-US" sz="1200" b="0" i="0" u="none" strike="noStrike" kern="1200" baseline="0">
                <a:solidFill>
                  <a:schemeClr val="tx1"/>
                </a:solidFill>
                <a:latin typeface="+mn-lt"/>
                <a:ea typeface="+mn-ea"/>
                <a:cs typeface="+mn-cs"/>
              </a:rPr>
              <a:t>is: Lowe</a:t>
            </a:r>
            <a:r>
              <a:rPr lang="en-US" sz="1200" b="0" i="0" u="none" strike="noStrike" kern="1200" baseline="0" dirty="0">
                <a:solidFill>
                  <a:schemeClr val="tx1"/>
                </a:solidFill>
                <a:latin typeface="+mn-lt"/>
                <a:ea typeface="+mn-ea"/>
                <a:cs typeface="+mn-cs"/>
              </a:rPr>
              <a:t>, D.G., 1999. Object Recognition from Local Scale-invariant Features. International</a:t>
            </a:r>
          </a:p>
          <a:p>
            <a:r>
              <a:rPr lang="en-US" sz="1200" b="0" i="0" u="none" strike="noStrike" kern="1200" baseline="0" dirty="0">
                <a:solidFill>
                  <a:schemeClr val="tx1"/>
                </a:solidFill>
                <a:latin typeface="+mn-lt"/>
                <a:ea typeface="+mn-ea"/>
                <a:cs typeface="+mn-cs"/>
              </a:rPr>
              <a:t>Conference on Computer Vision, Corfu, Greece, pp. 1150</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1157.</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749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a:cs typeface="Arial" panose="020B0604020202020204" pitchFamily="34" charset="0"/>
              </a:rPr>
              <a:t>When we have the matching locations of multiple points on two or more photos, there is usually just one mathematical solution for where the photos were taken. [spacebar]</a:t>
            </a:r>
            <a:r>
              <a:rPr lang="en-US" sz="1200" baseline="0" dirty="0">
                <a:cs typeface="Arial" panose="020B0604020202020204" pitchFamily="34" charset="0"/>
              </a:rPr>
              <a:t> This step, bundle adjustment, results in the locations of the cameras and a sparse point cloud—like the one we saw on the earlier slide, but with significantly fewer points. </a:t>
            </a:r>
            <a:endParaRPr lang="en-US" sz="1200" dirty="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8389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Multi-view stereo</a:t>
            </a:r>
            <a:r>
              <a:rPr lang="en-US" baseline="0" dirty="0"/>
              <a:t> is a process that results in the creation of a dense point cloud, like the example on the earlier slide. The MVS algorithm takes the sparse point cloud and camera locations to populate the model with more points. The resultant point cloud may have millions of points.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935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err="1">
                <a:cs typeface="Arial" panose="020B0604020202020204" pitchFamily="34" charset="0"/>
              </a:rPr>
              <a:t>Georectification</a:t>
            </a:r>
            <a:r>
              <a:rPr lang="en-US" sz="1200" b="1" dirty="0">
                <a:cs typeface="Arial" panose="020B0604020202020204" pitchFamily="34" charset="0"/>
              </a:rPr>
              <a:t> </a:t>
            </a:r>
            <a:r>
              <a:rPr lang="en-US" sz="1200" dirty="0">
                <a:cs typeface="Arial" panose="020B0604020202020204" pitchFamily="34" charset="0"/>
              </a:rPr>
              <a:t>means converting the point cloud from an internal, arbitrary coordinate system into a geographical coordinate system. This step is essential; we want to be able to link the model to where it actually is</a:t>
            </a:r>
            <a:r>
              <a:rPr lang="en-US" sz="1200" baseline="0" dirty="0">
                <a:cs typeface="Arial" panose="020B0604020202020204" pitchFamily="34" charset="0"/>
              </a:rPr>
              <a:t> in space. This results in the ability to measure features in the model, because it will be correctly scaled. [spacebar]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9902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process of </a:t>
            </a:r>
            <a:r>
              <a:rPr lang="en-US" baseline="0" dirty="0" err="1"/>
              <a:t>georectification</a:t>
            </a:r>
            <a:r>
              <a:rPr lang="en-US" baseline="0" dirty="0"/>
              <a:t> can be achieved in two ways: directly or indirectly. Generally, the indirect process is what scientists use. This way, the model is not only correctly scaled but also correctly located geographically. The number of ground control points varies project to project; however, a minimum of three is needed. It is recommended to use more than 10 per project. Find points that are clearly recognizable or use targets (usually the recommended option).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410AA-D727-41FC-A27F-8D94EB9639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177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286075-9C71-FD47-9BC9-8A2D2C0B869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301022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86075-9C71-FD47-9BC9-8A2D2C0B869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140508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86075-9C71-FD47-9BC9-8A2D2C0B869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1522170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pic>
        <p:nvPicPr>
          <p:cNvPr id="24" name="tectonics-red.png"/>
          <p:cNvPicPr>
            <a:picLocks/>
          </p:cNvPicPr>
          <p:nvPr/>
        </p:nvPicPr>
        <p:blipFill>
          <a:blip r:embed="rId2">
            <a:extLst/>
          </a:blip>
          <a:stretch>
            <a:fillRect/>
          </a:stretch>
        </p:blipFill>
        <p:spPr>
          <a:xfrm>
            <a:off x="0" y="-299620"/>
            <a:ext cx="9144001" cy="1680157"/>
          </a:xfrm>
          <a:prstGeom prst="rect">
            <a:avLst/>
          </a:prstGeom>
          <a:ln w="3175">
            <a:miter lim="400000"/>
          </a:ln>
        </p:spPr>
      </p:pic>
      <p:sp>
        <p:nvSpPr>
          <p:cNvPr id="25" name="Shape 25"/>
          <p:cNvSpPr>
            <a:spLocks noGrp="1"/>
          </p:cNvSpPr>
          <p:nvPr>
            <p:ph type="title"/>
          </p:nvPr>
        </p:nvSpPr>
        <p:spPr>
          <a:xfrm>
            <a:off x="2730670" y="578159"/>
            <a:ext cx="6154326" cy="787266"/>
          </a:xfrm>
          <a:prstGeom prst="rect">
            <a:avLst/>
          </a:prstGeom>
        </p:spPr>
        <p:txBody>
          <a:bodyPr anchor="t"/>
          <a:lstStyle>
            <a:lvl1pPr>
              <a:defRPr sz="2426">
                <a:solidFill>
                  <a:srgbClr val="FFFFFF"/>
                </a:solidFill>
                <a:latin typeface="Impact"/>
                <a:ea typeface="Impact"/>
                <a:cs typeface="Impact"/>
                <a:sym typeface="Impact"/>
              </a:defRPr>
            </a:lvl1pPr>
          </a:lstStyle>
          <a:p>
            <a:r>
              <a:rPr lang="en-US"/>
              <a:t>Click to edit Master title style</a:t>
            </a:r>
            <a:endParaRPr/>
          </a:p>
        </p:txBody>
      </p:sp>
      <p:sp>
        <p:nvSpPr>
          <p:cNvPr id="26" name="Shape 26"/>
          <p:cNvSpPr>
            <a:spLocks noGrp="1"/>
          </p:cNvSpPr>
          <p:nvPr>
            <p:ph type="body" idx="1"/>
          </p:nvPr>
        </p:nvSpPr>
        <p:spPr>
          <a:xfrm>
            <a:off x="300037" y="1976438"/>
            <a:ext cx="8435189" cy="3719513"/>
          </a:xfrm>
          <a:prstGeom prst="rect">
            <a:avLst/>
          </a:prstGeom>
        </p:spPr>
        <p:txBody>
          <a:bodyPr/>
          <a:lstStyle>
            <a:lvl1pPr marL="148364" indent="-148364">
              <a:lnSpc>
                <a:spcPct val="100000"/>
              </a:lnSpc>
              <a:buClrTx/>
              <a:defRPr sz="1898">
                <a:solidFill>
                  <a:srgbClr val="242424"/>
                </a:solidFill>
                <a:latin typeface="Helvetica Light"/>
                <a:ea typeface="Helvetica Light"/>
                <a:cs typeface="Helvetica Light"/>
                <a:sym typeface="Helvetica Light"/>
              </a:defRPr>
            </a:lvl1pPr>
            <a:lvl2pPr marL="416246" indent="-148364">
              <a:lnSpc>
                <a:spcPct val="100000"/>
              </a:lnSpc>
              <a:buClrTx/>
              <a:defRPr sz="1898">
                <a:solidFill>
                  <a:srgbClr val="242424"/>
                </a:solidFill>
                <a:latin typeface="Helvetica Light"/>
                <a:ea typeface="Helvetica Light"/>
                <a:cs typeface="Helvetica Light"/>
                <a:sym typeface="Helvetica Light"/>
              </a:defRPr>
            </a:lvl2pPr>
            <a:lvl3pPr marL="684127" indent="-148364">
              <a:lnSpc>
                <a:spcPct val="100000"/>
              </a:lnSpc>
              <a:buClrTx/>
              <a:defRPr sz="1898">
                <a:solidFill>
                  <a:srgbClr val="242424"/>
                </a:solidFill>
                <a:latin typeface="Helvetica Light"/>
                <a:ea typeface="Helvetica Light"/>
                <a:cs typeface="Helvetica Light"/>
                <a:sym typeface="Helvetica Light"/>
              </a:defRPr>
            </a:lvl3pPr>
            <a:lvl4pPr marL="952008" indent="-148364">
              <a:lnSpc>
                <a:spcPct val="100000"/>
              </a:lnSpc>
              <a:buClrTx/>
              <a:defRPr sz="1898">
                <a:solidFill>
                  <a:srgbClr val="242424"/>
                </a:solidFill>
                <a:latin typeface="Helvetica Light"/>
                <a:ea typeface="Helvetica Light"/>
                <a:cs typeface="Helvetica Light"/>
                <a:sym typeface="Helvetica Light"/>
              </a:defRPr>
            </a:lvl4pPr>
            <a:lvl5pPr marL="1219889" indent="-148364">
              <a:lnSpc>
                <a:spcPct val="100000"/>
              </a:lnSpc>
              <a:buClrTx/>
              <a:defRPr sz="1898">
                <a:solidFill>
                  <a:srgbClr val="242424"/>
                </a:solidFill>
                <a:latin typeface="Helvetica Light"/>
                <a:ea typeface="Helvetica Light"/>
                <a:cs typeface="Helvetica Light"/>
                <a:sym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27" name="unavco-logo.png"/>
          <p:cNvPicPr>
            <a:picLocks noChangeAspect="1"/>
          </p:cNvPicPr>
          <p:nvPr/>
        </p:nvPicPr>
        <p:blipFill>
          <a:blip r:embed="rId3">
            <a:extLst/>
          </a:blip>
          <a:stretch>
            <a:fillRect/>
          </a:stretch>
        </p:blipFill>
        <p:spPr>
          <a:xfrm>
            <a:off x="488803" y="159785"/>
            <a:ext cx="1791303" cy="338437"/>
          </a:xfrm>
          <a:prstGeom prst="rect">
            <a:avLst/>
          </a:prstGeom>
          <a:ln w="3175">
            <a:miter lim="400000"/>
          </a:ln>
        </p:spPr>
      </p:pic>
      <p:sp>
        <p:nvSpPr>
          <p:cNvPr id="28" name="Shape 28"/>
          <p:cNvSpPr>
            <a:spLocks noGrp="1"/>
          </p:cNvSpPr>
          <p:nvPr>
            <p:ph type="sldNum" sz="quarter" idx="2"/>
          </p:nvPr>
        </p:nvSpPr>
        <p:spPr>
          <a:prstGeom prst="rect">
            <a:avLst/>
          </a:prstGeom>
        </p:spPr>
        <p:txBody>
          <a:bodyPr/>
          <a:lstStyle/>
          <a:p>
            <a:fld id="{32482055-EFFF-47B2-9462-C0132BB86E9C}" type="slidenum">
              <a:rPr lang="en-US" smtClean="0"/>
              <a:t>‹#›</a:t>
            </a:fld>
            <a:endParaRPr lang="en-US"/>
          </a:p>
        </p:txBody>
      </p:sp>
    </p:spTree>
    <p:extLst>
      <p:ext uri="{BB962C8B-B14F-4D97-AF65-F5344CB8AC3E}">
        <p14:creationId xmlns:p14="http://schemas.microsoft.com/office/powerpoint/2010/main" val="123985273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pic>
        <p:nvPicPr>
          <p:cNvPr id="11" name="title.jpg"/>
          <p:cNvPicPr>
            <a:picLocks noChangeAspect="1"/>
          </p:cNvPicPr>
          <p:nvPr/>
        </p:nvPicPr>
        <p:blipFill>
          <a:blip r:embed="rId2">
            <a:extLst/>
          </a:blip>
          <a:srcRect b="13093"/>
          <a:stretch>
            <a:fillRect/>
          </a:stretch>
        </p:blipFill>
        <p:spPr>
          <a:xfrm>
            <a:off x="0" y="2400299"/>
            <a:ext cx="9144000" cy="1788010"/>
          </a:xfrm>
          <a:prstGeom prst="rect">
            <a:avLst/>
          </a:prstGeom>
          <a:ln w="3175">
            <a:miter lim="400000"/>
          </a:ln>
        </p:spPr>
      </p:pic>
      <p:pic>
        <p:nvPicPr>
          <p:cNvPr id="12" name="LOGO_NASA 2.pdf"/>
          <p:cNvPicPr>
            <a:picLocks noChangeAspect="1"/>
          </p:cNvPicPr>
          <p:nvPr/>
        </p:nvPicPr>
        <p:blipFill>
          <a:blip r:embed="rId3">
            <a:extLst/>
          </a:blip>
          <a:stretch>
            <a:fillRect/>
          </a:stretch>
        </p:blipFill>
        <p:spPr>
          <a:xfrm>
            <a:off x="1385887" y="4829175"/>
            <a:ext cx="530226" cy="438151"/>
          </a:xfrm>
          <a:prstGeom prst="rect">
            <a:avLst/>
          </a:prstGeom>
          <a:ln w="3175">
            <a:miter lim="400000"/>
          </a:ln>
        </p:spPr>
      </p:pic>
      <p:pic>
        <p:nvPicPr>
          <p:cNvPr id="13" name="nsf1.pdf"/>
          <p:cNvPicPr>
            <a:picLocks noChangeAspect="1"/>
          </p:cNvPicPr>
          <p:nvPr/>
        </p:nvPicPr>
        <p:blipFill>
          <a:blip r:embed="rId4">
            <a:extLst/>
          </a:blip>
          <a:stretch>
            <a:fillRect/>
          </a:stretch>
        </p:blipFill>
        <p:spPr>
          <a:xfrm>
            <a:off x="409575" y="4538662"/>
            <a:ext cx="885826" cy="885826"/>
          </a:xfrm>
          <a:prstGeom prst="rect">
            <a:avLst/>
          </a:prstGeom>
          <a:ln w="3175">
            <a:miter lim="400000"/>
          </a:ln>
        </p:spPr>
      </p:pic>
      <p:sp>
        <p:nvSpPr>
          <p:cNvPr id="14" name="Shape 14"/>
          <p:cNvSpPr>
            <a:spLocks noGrp="1"/>
          </p:cNvSpPr>
          <p:nvPr>
            <p:ph type="body" sz="quarter" idx="13"/>
          </p:nvPr>
        </p:nvSpPr>
        <p:spPr>
          <a:xfrm>
            <a:off x="2706682" y="4400300"/>
            <a:ext cx="2738996" cy="311858"/>
          </a:xfrm>
          <a:prstGeom prst="rect">
            <a:avLst/>
          </a:prstGeom>
        </p:spPr>
        <p:txBody>
          <a:bodyPr wrap="none">
            <a:spAutoFit/>
          </a:bodyPr>
          <a:lstStyle>
            <a:lvl1pPr marL="0" indent="0" algn="ctr">
              <a:lnSpc>
                <a:spcPct val="100000"/>
              </a:lnSpc>
              <a:spcBef>
                <a:spcPts val="0"/>
              </a:spcBef>
              <a:buClrTx/>
              <a:buSzTx/>
              <a:buNone/>
              <a:defRPr sz="1582">
                <a:solidFill>
                  <a:srgbClr val="2B2B2B"/>
                </a:solidFill>
                <a:latin typeface="Helvetica"/>
                <a:ea typeface="Helvetica"/>
                <a:cs typeface="Helvetica"/>
                <a:sym typeface="Helvetica"/>
              </a:defRPr>
            </a:lvl1pPr>
          </a:lstStyle>
          <a:p>
            <a:pPr lvl="0"/>
            <a:r>
              <a:rPr lang="en-US"/>
              <a:t>Click to edit Master text styles</a:t>
            </a:r>
          </a:p>
        </p:txBody>
      </p:sp>
      <p:sp>
        <p:nvSpPr>
          <p:cNvPr id="15" name="Shape 15"/>
          <p:cNvSpPr>
            <a:spLocks noGrp="1"/>
          </p:cNvSpPr>
          <p:nvPr>
            <p:ph type="title"/>
          </p:nvPr>
        </p:nvSpPr>
        <p:spPr>
          <a:xfrm>
            <a:off x="4343399" y="3300413"/>
            <a:ext cx="4362452" cy="681038"/>
          </a:xfrm>
          <a:prstGeom prst="rect">
            <a:avLst/>
          </a:prstGeom>
        </p:spPr>
        <p:txBody>
          <a:bodyPr anchor="t"/>
          <a:lstStyle>
            <a:lvl1pPr>
              <a:defRPr sz="2637">
                <a:solidFill>
                  <a:srgbClr val="FFFFFF"/>
                </a:solidFill>
                <a:latin typeface="Impact"/>
                <a:ea typeface="Impact"/>
                <a:cs typeface="Impact"/>
                <a:sym typeface="Impact"/>
              </a:defRPr>
            </a:lvl1pPr>
          </a:lstStyle>
          <a:p>
            <a:r>
              <a:rPr lang="en-US"/>
              <a:t>Click to edit Master title style</a:t>
            </a:r>
            <a:endParaRPr/>
          </a:p>
        </p:txBody>
      </p:sp>
      <p:pic>
        <p:nvPicPr>
          <p:cNvPr id="16" name="unavco-logo.png"/>
          <p:cNvPicPr>
            <a:picLocks noChangeAspect="1"/>
          </p:cNvPicPr>
          <p:nvPr/>
        </p:nvPicPr>
        <p:blipFill>
          <a:blip r:embed="rId5">
            <a:extLst/>
          </a:blip>
          <a:stretch>
            <a:fillRect/>
          </a:stretch>
        </p:blipFill>
        <p:spPr>
          <a:xfrm>
            <a:off x="567764" y="1357493"/>
            <a:ext cx="4548259" cy="859316"/>
          </a:xfrm>
          <a:prstGeom prst="rect">
            <a:avLst/>
          </a:prstGeom>
          <a:ln w="3175">
            <a:miter lim="400000"/>
          </a:ln>
        </p:spPr>
      </p:pic>
      <p:sp>
        <p:nvSpPr>
          <p:cNvPr id="17" name="Shape 17"/>
          <p:cNvSpPr>
            <a:spLocks noGrp="1"/>
          </p:cNvSpPr>
          <p:nvPr>
            <p:ph type="sldNum" sz="quarter" idx="2"/>
          </p:nvPr>
        </p:nvSpPr>
        <p:spPr>
          <a:prstGeom prst="rect">
            <a:avLst/>
          </a:prstGeom>
        </p:spPr>
        <p:txBody>
          <a:bodyPr/>
          <a:lstStyle/>
          <a:p>
            <a:fld id="{32482055-EFFF-47B2-9462-C0132BB86E9C}" type="slidenum">
              <a:rPr lang="en-US" smtClean="0"/>
              <a:t>‹#›</a:t>
            </a:fld>
            <a:endParaRPr lang="en-US"/>
          </a:p>
        </p:txBody>
      </p:sp>
    </p:spTree>
    <p:extLst>
      <p:ext uri="{BB962C8B-B14F-4D97-AF65-F5344CB8AC3E}">
        <p14:creationId xmlns:p14="http://schemas.microsoft.com/office/powerpoint/2010/main" val="204994899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pic>
        <p:nvPicPr>
          <p:cNvPr id="24" name="tectonics-red.png"/>
          <p:cNvPicPr>
            <a:picLocks/>
          </p:cNvPicPr>
          <p:nvPr/>
        </p:nvPicPr>
        <p:blipFill>
          <a:blip r:embed="rId2">
            <a:extLst/>
          </a:blip>
          <a:stretch>
            <a:fillRect/>
          </a:stretch>
        </p:blipFill>
        <p:spPr>
          <a:xfrm>
            <a:off x="0" y="-299620"/>
            <a:ext cx="9144001" cy="1680157"/>
          </a:xfrm>
          <a:prstGeom prst="rect">
            <a:avLst/>
          </a:prstGeom>
          <a:ln w="3175">
            <a:miter lim="400000"/>
          </a:ln>
        </p:spPr>
      </p:pic>
      <p:sp>
        <p:nvSpPr>
          <p:cNvPr id="25" name="Shape 25"/>
          <p:cNvSpPr>
            <a:spLocks noGrp="1"/>
          </p:cNvSpPr>
          <p:nvPr>
            <p:ph type="title"/>
          </p:nvPr>
        </p:nvSpPr>
        <p:spPr>
          <a:xfrm>
            <a:off x="2730670" y="578159"/>
            <a:ext cx="6154326" cy="787266"/>
          </a:xfrm>
          <a:prstGeom prst="rect">
            <a:avLst/>
          </a:prstGeom>
        </p:spPr>
        <p:txBody>
          <a:bodyPr anchor="t"/>
          <a:lstStyle>
            <a:lvl1pPr>
              <a:defRPr sz="2426">
                <a:solidFill>
                  <a:srgbClr val="FFFFFF"/>
                </a:solidFill>
                <a:latin typeface="Impact"/>
                <a:ea typeface="Impact"/>
                <a:cs typeface="Impact"/>
                <a:sym typeface="Impact"/>
              </a:defRPr>
            </a:lvl1pPr>
          </a:lstStyle>
          <a:p>
            <a:r>
              <a:rPr lang="en-US"/>
              <a:t>Click to edit Master title style</a:t>
            </a:r>
            <a:endParaRPr/>
          </a:p>
        </p:txBody>
      </p:sp>
      <p:sp>
        <p:nvSpPr>
          <p:cNvPr id="26" name="Shape 26"/>
          <p:cNvSpPr>
            <a:spLocks noGrp="1"/>
          </p:cNvSpPr>
          <p:nvPr>
            <p:ph type="body" idx="1"/>
          </p:nvPr>
        </p:nvSpPr>
        <p:spPr>
          <a:xfrm>
            <a:off x="300037" y="1976438"/>
            <a:ext cx="8435189" cy="3719513"/>
          </a:xfrm>
          <a:prstGeom prst="rect">
            <a:avLst/>
          </a:prstGeom>
        </p:spPr>
        <p:txBody>
          <a:bodyPr/>
          <a:lstStyle>
            <a:lvl1pPr marL="148364" indent="-148364">
              <a:lnSpc>
                <a:spcPct val="100000"/>
              </a:lnSpc>
              <a:buClrTx/>
              <a:defRPr sz="1898">
                <a:solidFill>
                  <a:srgbClr val="242424"/>
                </a:solidFill>
                <a:latin typeface="Helvetica Light"/>
                <a:ea typeface="Helvetica Light"/>
                <a:cs typeface="Helvetica Light"/>
                <a:sym typeface="Helvetica Light"/>
              </a:defRPr>
            </a:lvl1pPr>
            <a:lvl2pPr marL="416246" indent="-148364">
              <a:lnSpc>
                <a:spcPct val="100000"/>
              </a:lnSpc>
              <a:buClrTx/>
              <a:defRPr sz="1898">
                <a:solidFill>
                  <a:srgbClr val="242424"/>
                </a:solidFill>
                <a:latin typeface="Helvetica Light"/>
                <a:ea typeface="Helvetica Light"/>
                <a:cs typeface="Helvetica Light"/>
                <a:sym typeface="Helvetica Light"/>
              </a:defRPr>
            </a:lvl2pPr>
            <a:lvl3pPr marL="684127" indent="-148364">
              <a:lnSpc>
                <a:spcPct val="100000"/>
              </a:lnSpc>
              <a:buClrTx/>
              <a:defRPr sz="1898">
                <a:solidFill>
                  <a:srgbClr val="242424"/>
                </a:solidFill>
                <a:latin typeface="Helvetica Light"/>
                <a:ea typeface="Helvetica Light"/>
                <a:cs typeface="Helvetica Light"/>
                <a:sym typeface="Helvetica Light"/>
              </a:defRPr>
            </a:lvl3pPr>
            <a:lvl4pPr marL="952008" indent="-148364">
              <a:lnSpc>
                <a:spcPct val="100000"/>
              </a:lnSpc>
              <a:buClrTx/>
              <a:defRPr sz="1898">
                <a:solidFill>
                  <a:srgbClr val="242424"/>
                </a:solidFill>
                <a:latin typeface="Helvetica Light"/>
                <a:ea typeface="Helvetica Light"/>
                <a:cs typeface="Helvetica Light"/>
                <a:sym typeface="Helvetica Light"/>
              </a:defRPr>
            </a:lvl4pPr>
            <a:lvl5pPr marL="1219889" indent="-148364">
              <a:lnSpc>
                <a:spcPct val="100000"/>
              </a:lnSpc>
              <a:buClrTx/>
              <a:defRPr sz="1898">
                <a:solidFill>
                  <a:srgbClr val="242424"/>
                </a:solidFill>
                <a:latin typeface="Helvetica Light"/>
                <a:ea typeface="Helvetica Light"/>
                <a:cs typeface="Helvetica Light"/>
                <a:sym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27" name="unavco-logo.png"/>
          <p:cNvPicPr>
            <a:picLocks noChangeAspect="1"/>
          </p:cNvPicPr>
          <p:nvPr/>
        </p:nvPicPr>
        <p:blipFill>
          <a:blip r:embed="rId3">
            <a:extLst/>
          </a:blip>
          <a:stretch>
            <a:fillRect/>
          </a:stretch>
        </p:blipFill>
        <p:spPr>
          <a:xfrm>
            <a:off x="488803" y="159785"/>
            <a:ext cx="1791303" cy="338437"/>
          </a:xfrm>
          <a:prstGeom prst="rect">
            <a:avLst/>
          </a:prstGeom>
          <a:ln w="3175">
            <a:miter lim="400000"/>
          </a:ln>
        </p:spPr>
      </p:pic>
      <p:sp>
        <p:nvSpPr>
          <p:cNvPr id="28" name="Shape 28"/>
          <p:cNvSpPr>
            <a:spLocks noGrp="1"/>
          </p:cNvSpPr>
          <p:nvPr>
            <p:ph type="sldNum" sz="quarter" idx="2"/>
          </p:nvPr>
        </p:nvSpPr>
        <p:spPr>
          <a:prstGeom prst="rect">
            <a:avLst/>
          </a:prstGeom>
        </p:spPr>
        <p:txBody>
          <a:bodyPr/>
          <a:lstStyle/>
          <a:p>
            <a:fld id="{32482055-EFFF-47B2-9462-C0132BB86E9C}" type="slidenum">
              <a:rPr lang="en-US" smtClean="0"/>
              <a:t>‹#›</a:t>
            </a:fld>
            <a:endParaRPr lang="en-US"/>
          </a:p>
        </p:txBody>
      </p:sp>
    </p:spTree>
    <p:extLst>
      <p:ext uri="{BB962C8B-B14F-4D97-AF65-F5344CB8AC3E}">
        <p14:creationId xmlns:p14="http://schemas.microsoft.com/office/powerpoint/2010/main" val="367454272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5" name="Shape 35"/>
          <p:cNvSpPr>
            <a:spLocks noGrp="1"/>
          </p:cNvSpPr>
          <p:nvPr>
            <p:ph type="sldNum" sz="quarter" idx="2"/>
          </p:nvPr>
        </p:nvSpPr>
        <p:spPr>
          <a:prstGeom prst="rect">
            <a:avLst/>
          </a:prstGeom>
        </p:spPr>
        <p:txBody>
          <a:bodyPr/>
          <a:lstStyle/>
          <a:p>
            <a:fld id="{32482055-EFFF-47B2-9462-C0132BB86E9C}" type="slidenum">
              <a:rPr lang="en-US" smtClean="0"/>
              <a:t>‹#›</a:t>
            </a:fld>
            <a:endParaRPr lang="en-US"/>
          </a:p>
        </p:txBody>
      </p:sp>
    </p:spTree>
    <p:extLst>
      <p:ext uri="{BB962C8B-B14F-4D97-AF65-F5344CB8AC3E}">
        <p14:creationId xmlns:p14="http://schemas.microsoft.com/office/powerpoint/2010/main" val="298823269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pic>
        <p:nvPicPr>
          <p:cNvPr id="42" name="tectonics-red.png"/>
          <p:cNvPicPr>
            <a:picLocks/>
          </p:cNvPicPr>
          <p:nvPr/>
        </p:nvPicPr>
        <p:blipFill>
          <a:blip r:embed="rId2">
            <a:extLst/>
          </a:blip>
          <a:stretch>
            <a:fillRect/>
          </a:stretch>
        </p:blipFill>
        <p:spPr>
          <a:xfrm>
            <a:off x="0" y="-299620"/>
            <a:ext cx="9144001" cy="1680157"/>
          </a:xfrm>
          <a:prstGeom prst="rect">
            <a:avLst/>
          </a:prstGeom>
          <a:ln w="3175">
            <a:miter lim="400000"/>
          </a:ln>
        </p:spPr>
      </p:pic>
      <p:sp>
        <p:nvSpPr>
          <p:cNvPr id="43" name="Shape 43"/>
          <p:cNvSpPr>
            <a:spLocks noGrp="1"/>
          </p:cNvSpPr>
          <p:nvPr>
            <p:ph type="body" sz="quarter" idx="13"/>
          </p:nvPr>
        </p:nvSpPr>
        <p:spPr>
          <a:xfrm>
            <a:off x="2730670" y="578159"/>
            <a:ext cx="6154326" cy="787266"/>
          </a:xfrm>
          <a:prstGeom prst="rect">
            <a:avLst/>
          </a:prstGeom>
        </p:spPr>
        <p:txBody>
          <a:bodyPr anchor="t"/>
          <a:lstStyle>
            <a:lvl1pPr marL="0" indent="0" algn="ctr">
              <a:lnSpc>
                <a:spcPct val="100000"/>
              </a:lnSpc>
              <a:spcBef>
                <a:spcPts val="0"/>
              </a:spcBef>
              <a:buClrTx/>
              <a:buSzTx/>
              <a:buNone/>
              <a:defRPr sz="2426" cap="all">
                <a:solidFill>
                  <a:srgbClr val="FFFFFF"/>
                </a:solidFill>
                <a:latin typeface="Impact"/>
                <a:ea typeface="Impact"/>
                <a:cs typeface="Impact"/>
                <a:sym typeface="Impact"/>
              </a:defRPr>
            </a:lvl1pPr>
          </a:lstStyle>
          <a:p>
            <a:pPr lvl="0"/>
            <a:r>
              <a:rPr lang="en-US"/>
              <a:t>Click to edit Master text styles</a:t>
            </a:r>
          </a:p>
        </p:txBody>
      </p:sp>
      <p:pic>
        <p:nvPicPr>
          <p:cNvPr id="44" name="unavco-logo.png"/>
          <p:cNvPicPr>
            <a:picLocks noChangeAspect="1"/>
          </p:cNvPicPr>
          <p:nvPr/>
        </p:nvPicPr>
        <p:blipFill>
          <a:blip r:embed="rId3">
            <a:extLst/>
          </a:blip>
          <a:stretch>
            <a:fillRect/>
          </a:stretch>
        </p:blipFill>
        <p:spPr>
          <a:xfrm>
            <a:off x="488803" y="159785"/>
            <a:ext cx="1791303" cy="338437"/>
          </a:xfrm>
          <a:prstGeom prst="rect">
            <a:avLst/>
          </a:prstGeom>
          <a:ln w="3175">
            <a:miter lim="400000"/>
          </a:ln>
        </p:spPr>
      </p:pic>
      <p:sp>
        <p:nvSpPr>
          <p:cNvPr id="45" name="Shape 45"/>
          <p:cNvSpPr>
            <a:spLocks noGrp="1"/>
          </p:cNvSpPr>
          <p:nvPr>
            <p:ph type="sldNum" sz="quarter" idx="2"/>
          </p:nvPr>
        </p:nvSpPr>
        <p:spPr>
          <a:prstGeom prst="rect">
            <a:avLst/>
          </a:prstGeom>
        </p:spPr>
        <p:txBody>
          <a:bodyPr/>
          <a:lstStyle/>
          <a:p>
            <a:fld id="{32482055-EFFF-47B2-9462-C0132BB86E9C}" type="slidenum">
              <a:rPr lang="en-US" smtClean="0"/>
              <a:t>‹#›</a:t>
            </a:fld>
            <a:endParaRPr lang="en-US"/>
          </a:p>
        </p:txBody>
      </p:sp>
    </p:spTree>
    <p:extLst>
      <p:ext uri="{BB962C8B-B14F-4D97-AF65-F5344CB8AC3E}">
        <p14:creationId xmlns:p14="http://schemas.microsoft.com/office/powerpoint/2010/main" val="160214213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ullets &amp; Image">
    <p:spTree>
      <p:nvGrpSpPr>
        <p:cNvPr id="1" name=""/>
        <p:cNvGrpSpPr/>
        <p:nvPr/>
      </p:nvGrpSpPr>
      <p:grpSpPr>
        <a:xfrm>
          <a:off x="0" y="0"/>
          <a:ext cx="0" cy="0"/>
          <a:chOff x="0" y="0"/>
          <a:chExt cx="0" cy="0"/>
        </a:xfrm>
      </p:grpSpPr>
      <p:pic>
        <p:nvPicPr>
          <p:cNvPr id="52" name="tectonics-red.png"/>
          <p:cNvPicPr>
            <a:picLocks/>
          </p:cNvPicPr>
          <p:nvPr/>
        </p:nvPicPr>
        <p:blipFill>
          <a:blip r:embed="rId2">
            <a:extLst/>
          </a:blip>
          <a:stretch>
            <a:fillRect/>
          </a:stretch>
        </p:blipFill>
        <p:spPr>
          <a:xfrm>
            <a:off x="0" y="-299620"/>
            <a:ext cx="9144001" cy="1680157"/>
          </a:xfrm>
          <a:prstGeom prst="rect">
            <a:avLst/>
          </a:prstGeom>
          <a:ln w="3175">
            <a:miter lim="400000"/>
          </a:ln>
        </p:spPr>
      </p:pic>
      <p:sp>
        <p:nvSpPr>
          <p:cNvPr id="53" name="Shape 53"/>
          <p:cNvSpPr>
            <a:spLocks noGrp="1"/>
          </p:cNvSpPr>
          <p:nvPr>
            <p:ph type="pic" sz="half" idx="13"/>
          </p:nvPr>
        </p:nvSpPr>
        <p:spPr>
          <a:xfrm>
            <a:off x="4029439" y="1993754"/>
            <a:ext cx="4672013" cy="3644094"/>
          </a:xfrm>
          <a:prstGeom prst="rect">
            <a:avLst/>
          </a:prstGeom>
          <a:ln w="9525">
            <a:round/>
          </a:ln>
        </p:spPr>
        <p:txBody>
          <a:bodyPr lIns="91439" tIns="45719" rIns="91439" bIns="45719" anchor="t"/>
          <a:lstStyle/>
          <a:p>
            <a:r>
              <a:rPr lang="en-US"/>
              <a:t>Click icon to add picture</a:t>
            </a:r>
            <a:endParaRPr/>
          </a:p>
        </p:txBody>
      </p:sp>
      <p:sp>
        <p:nvSpPr>
          <p:cNvPr id="54" name="Shape 54"/>
          <p:cNvSpPr>
            <a:spLocks noGrp="1"/>
          </p:cNvSpPr>
          <p:nvPr>
            <p:ph type="body" sz="quarter" idx="1"/>
          </p:nvPr>
        </p:nvSpPr>
        <p:spPr>
          <a:xfrm>
            <a:off x="300038" y="1976438"/>
            <a:ext cx="3257551" cy="3719513"/>
          </a:xfrm>
          <a:prstGeom prst="rect">
            <a:avLst/>
          </a:prstGeom>
        </p:spPr>
        <p:txBody>
          <a:bodyPr/>
          <a:lstStyle>
            <a:lvl1pPr marL="146630" indent="-146630">
              <a:lnSpc>
                <a:spcPct val="100000"/>
              </a:lnSpc>
              <a:defRPr sz="1371">
                <a:solidFill>
                  <a:srgbClr val="242424"/>
                </a:solidFill>
                <a:latin typeface="Helvetica Light"/>
                <a:ea typeface="Helvetica Light"/>
                <a:cs typeface="Helvetica Light"/>
                <a:sym typeface="Helvetica Light"/>
              </a:defRPr>
            </a:lvl1pPr>
            <a:lvl2pPr marL="414511" indent="-146630">
              <a:lnSpc>
                <a:spcPct val="100000"/>
              </a:lnSpc>
              <a:defRPr sz="1371">
                <a:solidFill>
                  <a:srgbClr val="242424"/>
                </a:solidFill>
                <a:latin typeface="Helvetica Light"/>
                <a:ea typeface="Helvetica Light"/>
                <a:cs typeface="Helvetica Light"/>
                <a:sym typeface="Helvetica Light"/>
              </a:defRPr>
            </a:lvl2pPr>
            <a:lvl3pPr marL="682392" indent="-146630">
              <a:lnSpc>
                <a:spcPct val="100000"/>
              </a:lnSpc>
              <a:defRPr sz="1371">
                <a:solidFill>
                  <a:srgbClr val="242424"/>
                </a:solidFill>
                <a:latin typeface="Helvetica Light"/>
                <a:ea typeface="Helvetica Light"/>
                <a:cs typeface="Helvetica Light"/>
                <a:sym typeface="Helvetica Light"/>
              </a:defRPr>
            </a:lvl3pPr>
            <a:lvl4pPr marL="950273" indent="-146630">
              <a:lnSpc>
                <a:spcPct val="100000"/>
              </a:lnSpc>
              <a:defRPr sz="1371">
                <a:solidFill>
                  <a:srgbClr val="242424"/>
                </a:solidFill>
                <a:latin typeface="Helvetica Light"/>
                <a:ea typeface="Helvetica Light"/>
                <a:cs typeface="Helvetica Light"/>
                <a:sym typeface="Helvetica Light"/>
              </a:defRPr>
            </a:lvl4pPr>
            <a:lvl5pPr marL="1218154" indent="-146630">
              <a:lnSpc>
                <a:spcPct val="100000"/>
              </a:lnSpc>
              <a:defRPr sz="1371">
                <a:solidFill>
                  <a:srgbClr val="242424"/>
                </a:solidFill>
                <a:latin typeface="Helvetica Light"/>
                <a:ea typeface="Helvetica Light"/>
                <a:cs typeface="Helvetica Light"/>
                <a:sym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5" name="Shape 55"/>
          <p:cNvSpPr>
            <a:spLocks noGrp="1"/>
          </p:cNvSpPr>
          <p:nvPr>
            <p:ph type="body" sz="quarter" idx="14"/>
          </p:nvPr>
        </p:nvSpPr>
        <p:spPr>
          <a:xfrm>
            <a:off x="2730670" y="578159"/>
            <a:ext cx="6154326" cy="787266"/>
          </a:xfrm>
          <a:prstGeom prst="rect">
            <a:avLst/>
          </a:prstGeom>
        </p:spPr>
        <p:txBody>
          <a:bodyPr anchor="t"/>
          <a:lstStyle>
            <a:lvl1pPr marL="0" indent="0" algn="ctr">
              <a:lnSpc>
                <a:spcPct val="100000"/>
              </a:lnSpc>
              <a:spcBef>
                <a:spcPts val="0"/>
              </a:spcBef>
              <a:buClrTx/>
              <a:buSzTx/>
              <a:buNone/>
              <a:defRPr sz="2426" cap="all">
                <a:solidFill>
                  <a:srgbClr val="FFFFFF"/>
                </a:solidFill>
                <a:latin typeface="Impact"/>
                <a:ea typeface="Impact"/>
                <a:cs typeface="Impact"/>
                <a:sym typeface="Impact"/>
              </a:defRPr>
            </a:lvl1pPr>
          </a:lstStyle>
          <a:p>
            <a:pPr lvl="0"/>
            <a:r>
              <a:rPr lang="en-US"/>
              <a:t>Click to edit Master text styles</a:t>
            </a:r>
          </a:p>
        </p:txBody>
      </p:sp>
      <p:pic>
        <p:nvPicPr>
          <p:cNvPr id="56" name="unavco-logo.png"/>
          <p:cNvPicPr>
            <a:picLocks noChangeAspect="1"/>
          </p:cNvPicPr>
          <p:nvPr/>
        </p:nvPicPr>
        <p:blipFill>
          <a:blip r:embed="rId3">
            <a:extLst/>
          </a:blip>
          <a:stretch>
            <a:fillRect/>
          </a:stretch>
        </p:blipFill>
        <p:spPr>
          <a:xfrm>
            <a:off x="488803" y="159785"/>
            <a:ext cx="1791303" cy="338437"/>
          </a:xfrm>
          <a:prstGeom prst="rect">
            <a:avLst/>
          </a:prstGeom>
          <a:ln w="3175">
            <a:miter lim="400000"/>
          </a:ln>
        </p:spPr>
      </p:pic>
      <p:sp>
        <p:nvSpPr>
          <p:cNvPr id="57" name="Shape 57"/>
          <p:cNvSpPr>
            <a:spLocks noGrp="1"/>
          </p:cNvSpPr>
          <p:nvPr>
            <p:ph type="sldNum" sz="quarter" idx="2"/>
          </p:nvPr>
        </p:nvSpPr>
        <p:spPr>
          <a:prstGeom prst="rect">
            <a:avLst/>
          </a:prstGeom>
        </p:spPr>
        <p:txBody>
          <a:bodyPr/>
          <a:lstStyle/>
          <a:p>
            <a:fld id="{32482055-EFFF-47B2-9462-C0132BB86E9C}" type="slidenum">
              <a:rPr lang="en-US" smtClean="0"/>
              <a:t>‹#›</a:t>
            </a:fld>
            <a:endParaRPr lang="en-US"/>
          </a:p>
        </p:txBody>
      </p:sp>
    </p:spTree>
    <p:extLst>
      <p:ext uri="{BB962C8B-B14F-4D97-AF65-F5344CB8AC3E}">
        <p14:creationId xmlns:p14="http://schemas.microsoft.com/office/powerpoint/2010/main" val="221796552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86075-9C71-FD47-9BC9-8A2D2C0B869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227883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286075-9C71-FD47-9BC9-8A2D2C0B8697}" type="datetimeFigureOut">
              <a:rPr lang="en-US" smtClean="0"/>
              <a:t>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2216376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286075-9C71-FD47-9BC9-8A2D2C0B869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424953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286075-9C71-FD47-9BC9-8A2D2C0B8697}" type="datetimeFigureOut">
              <a:rPr lang="en-US" smtClean="0"/>
              <a:t>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2924693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286075-9C71-FD47-9BC9-8A2D2C0B8697}" type="datetimeFigureOut">
              <a:rPr lang="en-US" smtClean="0"/>
              <a:t>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579511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86075-9C71-FD47-9BC9-8A2D2C0B8697}" type="datetimeFigureOut">
              <a:rPr lang="en-US" smtClean="0"/>
              <a:t>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34824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286075-9C71-FD47-9BC9-8A2D2C0B869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407704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286075-9C71-FD47-9BC9-8A2D2C0B8697}" type="datetimeFigureOut">
              <a:rPr lang="en-US" smtClean="0"/>
              <a:t>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52628-D118-A140-A8FD-878C8D875985}" type="slidenum">
              <a:rPr lang="en-US" smtClean="0"/>
              <a:t>‹#›</a:t>
            </a:fld>
            <a:endParaRPr lang="en-US"/>
          </a:p>
        </p:txBody>
      </p:sp>
    </p:spTree>
    <p:extLst>
      <p:ext uri="{BB962C8B-B14F-4D97-AF65-F5344CB8AC3E}">
        <p14:creationId xmlns:p14="http://schemas.microsoft.com/office/powerpoint/2010/main" val="3428796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86075-9C71-FD47-9BC9-8A2D2C0B8697}" type="datetimeFigureOut">
              <a:rPr lang="en-US" smtClean="0"/>
              <a:t>1/9/23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52628-D118-A140-A8FD-878C8D875985}" type="slidenum">
              <a:rPr lang="en-US" smtClean="0"/>
              <a:t>‹#›</a:t>
            </a:fld>
            <a:endParaRPr lang="en-US"/>
          </a:p>
        </p:txBody>
      </p:sp>
    </p:spTree>
    <p:extLst>
      <p:ext uri="{BB962C8B-B14F-4D97-AF65-F5344CB8AC3E}">
        <p14:creationId xmlns:p14="http://schemas.microsoft.com/office/powerpoint/2010/main" val="366217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3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52412" y="990600"/>
            <a:ext cx="8643939" cy="1285876"/>
          </a:xfrm>
          <a:prstGeom prst="rect">
            <a:avLst/>
          </a:prstGeom>
          <a:ln w="3175">
            <a:miter lim="400000"/>
          </a:ln>
          <a:extLst>
            <a:ext uri="{C572A759-6A51-4108-AA02-DFA0A04FC94B}">
              <ma14:wrappingTextBoxFlag xmlns="" xmlns:ma14="http://schemas.microsoft.com/office/mac/drawingml/2011/main" val="1"/>
            </a:ext>
          </a:extLst>
        </p:spPr>
        <p:txBody>
          <a:bodyPr lIns="33866" tIns="33866" rIns="33866" bIns="33866" anchor="ctr"/>
          <a:lstStyle/>
          <a:p>
            <a:r>
              <a:t>Title Text</a:t>
            </a:r>
          </a:p>
        </p:txBody>
      </p:sp>
      <p:sp>
        <p:nvSpPr>
          <p:cNvPr id="3" name="Shape 3"/>
          <p:cNvSpPr>
            <a:spLocks noGrp="1"/>
          </p:cNvSpPr>
          <p:nvPr>
            <p:ph type="body" idx="1"/>
          </p:nvPr>
        </p:nvSpPr>
        <p:spPr>
          <a:xfrm>
            <a:off x="252412" y="990600"/>
            <a:ext cx="8643939" cy="4867276"/>
          </a:xfrm>
          <a:prstGeom prst="rect">
            <a:avLst/>
          </a:prstGeom>
          <a:ln w="3175">
            <a:miter lim="400000"/>
          </a:ln>
          <a:extLst>
            <a:ext uri="{C572A759-6A51-4108-AA02-DFA0A04FC94B}">
              <ma14:wrappingTextBoxFlag xmlns="" xmlns:ma14="http://schemas.microsoft.com/office/mac/drawingml/2011/main" val="1"/>
            </a:ext>
          </a:extLst>
        </p:spPr>
        <p:txBody>
          <a:bodyPr lIns="33866" tIns="33866" rIns="33866" bIns="33866" anchor="ct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74667" y="5762626"/>
            <a:ext cx="186161" cy="184623"/>
          </a:xfrm>
          <a:prstGeom prst="rect">
            <a:avLst/>
          </a:prstGeom>
          <a:ln w="3175">
            <a:miter lim="400000"/>
          </a:ln>
        </p:spPr>
        <p:txBody>
          <a:bodyPr wrap="none" lIns="27093" tIns="27093" rIns="27093" bIns="27093">
            <a:spAutoFit/>
          </a:bodyPr>
          <a:lstStyle>
            <a:lvl1pPr>
              <a:defRPr sz="844"/>
            </a:lvl1pPr>
          </a:lstStyle>
          <a:p>
            <a:fld id="{32482055-EFFF-47B2-9462-C0132BB86E9C}" type="slidenum">
              <a:rPr lang="en-US" smtClean="0"/>
              <a:t>‹#›</a:t>
            </a:fld>
            <a:endParaRPr lang="en-US"/>
          </a:p>
        </p:txBody>
      </p:sp>
    </p:spTree>
    <p:extLst>
      <p:ext uri="{BB962C8B-B14F-4D97-AF65-F5344CB8AC3E}">
        <p14:creationId xmlns:p14="http://schemas.microsoft.com/office/powerpoint/2010/main" val="380351239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Lst>
  <p:transition spd="med"/>
  <p:txStyles>
    <p:titleStyle>
      <a:lvl1pPr marL="0" marR="0" indent="0" algn="ctr" defTabSz="309551" eaLnBrk="1" latinLnBrk="0" hangingPunct="1">
        <a:lnSpc>
          <a:spcPct val="100000"/>
        </a:lnSpc>
        <a:spcBef>
          <a:spcPts val="0"/>
        </a:spcBef>
        <a:spcAft>
          <a:spcPts val="0"/>
        </a:spcAft>
        <a:buClrTx/>
        <a:buSzTx/>
        <a:buFontTx/>
        <a:buNone/>
        <a:tabLst/>
        <a:defRPr sz="3692" b="0" i="0" u="none" strike="noStrike" cap="all" spc="0" baseline="0">
          <a:ln>
            <a:noFill/>
          </a:ln>
          <a:solidFill>
            <a:srgbClr val="535353"/>
          </a:solidFill>
          <a:uFillTx/>
          <a:latin typeface="+mn-lt"/>
          <a:ea typeface="+mn-ea"/>
          <a:cs typeface="+mn-cs"/>
          <a:sym typeface="Gill Sans Light"/>
        </a:defRPr>
      </a:lvl1pPr>
      <a:lvl2pPr marL="0" marR="0" indent="120547" algn="ctr" defTabSz="309551" eaLnBrk="1" latinLnBrk="0" hangingPunct="1">
        <a:lnSpc>
          <a:spcPct val="100000"/>
        </a:lnSpc>
        <a:spcBef>
          <a:spcPts val="0"/>
        </a:spcBef>
        <a:spcAft>
          <a:spcPts val="0"/>
        </a:spcAft>
        <a:buClrTx/>
        <a:buSzTx/>
        <a:buFontTx/>
        <a:buNone/>
        <a:tabLst/>
        <a:defRPr sz="3692" b="0" i="0" u="none" strike="noStrike" cap="all" spc="0" baseline="0">
          <a:ln>
            <a:noFill/>
          </a:ln>
          <a:solidFill>
            <a:srgbClr val="535353"/>
          </a:solidFill>
          <a:uFillTx/>
          <a:latin typeface="+mn-lt"/>
          <a:ea typeface="+mn-ea"/>
          <a:cs typeface="+mn-cs"/>
          <a:sym typeface="Gill Sans Light"/>
        </a:defRPr>
      </a:lvl2pPr>
      <a:lvl3pPr marL="0" marR="0" indent="241093" algn="ctr" defTabSz="309551" eaLnBrk="1" latinLnBrk="0" hangingPunct="1">
        <a:lnSpc>
          <a:spcPct val="100000"/>
        </a:lnSpc>
        <a:spcBef>
          <a:spcPts val="0"/>
        </a:spcBef>
        <a:spcAft>
          <a:spcPts val="0"/>
        </a:spcAft>
        <a:buClrTx/>
        <a:buSzTx/>
        <a:buFontTx/>
        <a:buNone/>
        <a:tabLst/>
        <a:defRPr sz="3692" b="0" i="0" u="none" strike="noStrike" cap="all" spc="0" baseline="0">
          <a:ln>
            <a:noFill/>
          </a:ln>
          <a:solidFill>
            <a:srgbClr val="535353"/>
          </a:solidFill>
          <a:uFillTx/>
          <a:latin typeface="+mn-lt"/>
          <a:ea typeface="+mn-ea"/>
          <a:cs typeface="+mn-cs"/>
          <a:sym typeface="Gill Sans Light"/>
        </a:defRPr>
      </a:lvl3pPr>
      <a:lvl4pPr marL="0" marR="0" indent="361640" algn="ctr" defTabSz="309551" eaLnBrk="1" latinLnBrk="0" hangingPunct="1">
        <a:lnSpc>
          <a:spcPct val="100000"/>
        </a:lnSpc>
        <a:spcBef>
          <a:spcPts val="0"/>
        </a:spcBef>
        <a:spcAft>
          <a:spcPts val="0"/>
        </a:spcAft>
        <a:buClrTx/>
        <a:buSzTx/>
        <a:buFontTx/>
        <a:buNone/>
        <a:tabLst/>
        <a:defRPr sz="3692" b="0" i="0" u="none" strike="noStrike" cap="all" spc="0" baseline="0">
          <a:ln>
            <a:noFill/>
          </a:ln>
          <a:solidFill>
            <a:srgbClr val="535353"/>
          </a:solidFill>
          <a:uFillTx/>
          <a:latin typeface="+mn-lt"/>
          <a:ea typeface="+mn-ea"/>
          <a:cs typeface="+mn-cs"/>
          <a:sym typeface="Gill Sans Light"/>
        </a:defRPr>
      </a:lvl4pPr>
      <a:lvl5pPr marL="0" marR="0" indent="482186" algn="ctr" defTabSz="309551" eaLnBrk="1" latinLnBrk="0" hangingPunct="1">
        <a:lnSpc>
          <a:spcPct val="100000"/>
        </a:lnSpc>
        <a:spcBef>
          <a:spcPts val="0"/>
        </a:spcBef>
        <a:spcAft>
          <a:spcPts val="0"/>
        </a:spcAft>
        <a:buClrTx/>
        <a:buSzTx/>
        <a:buFontTx/>
        <a:buNone/>
        <a:tabLst/>
        <a:defRPr sz="3692" b="0" i="0" u="none" strike="noStrike" cap="all" spc="0" baseline="0">
          <a:ln>
            <a:noFill/>
          </a:ln>
          <a:solidFill>
            <a:srgbClr val="535353"/>
          </a:solidFill>
          <a:uFillTx/>
          <a:latin typeface="+mn-lt"/>
          <a:ea typeface="+mn-ea"/>
          <a:cs typeface="+mn-cs"/>
          <a:sym typeface="Gill Sans Light"/>
        </a:defRPr>
      </a:lvl5pPr>
      <a:lvl6pPr marL="0" marR="0" indent="602732" algn="ctr" defTabSz="309551" eaLnBrk="1" latinLnBrk="0" hangingPunct="1">
        <a:lnSpc>
          <a:spcPct val="100000"/>
        </a:lnSpc>
        <a:spcBef>
          <a:spcPts val="0"/>
        </a:spcBef>
        <a:spcAft>
          <a:spcPts val="0"/>
        </a:spcAft>
        <a:buClrTx/>
        <a:buSzTx/>
        <a:buFontTx/>
        <a:buNone/>
        <a:tabLst/>
        <a:defRPr sz="3692" b="0" i="0" u="none" strike="noStrike" cap="all" spc="0" baseline="0">
          <a:ln>
            <a:noFill/>
          </a:ln>
          <a:solidFill>
            <a:srgbClr val="535353"/>
          </a:solidFill>
          <a:uFillTx/>
          <a:latin typeface="+mn-lt"/>
          <a:ea typeface="+mn-ea"/>
          <a:cs typeface="+mn-cs"/>
          <a:sym typeface="Gill Sans Light"/>
        </a:defRPr>
      </a:lvl6pPr>
      <a:lvl7pPr marL="0" marR="0" indent="723279" algn="ctr" defTabSz="309551" eaLnBrk="1" latinLnBrk="0" hangingPunct="1">
        <a:lnSpc>
          <a:spcPct val="100000"/>
        </a:lnSpc>
        <a:spcBef>
          <a:spcPts val="0"/>
        </a:spcBef>
        <a:spcAft>
          <a:spcPts val="0"/>
        </a:spcAft>
        <a:buClrTx/>
        <a:buSzTx/>
        <a:buFontTx/>
        <a:buNone/>
        <a:tabLst/>
        <a:defRPr sz="3692" b="0" i="0" u="none" strike="noStrike" cap="all" spc="0" baseline="0">
          <a:ln>
            <a:noFill/>
          </a:ln>
          <a:solidFill>
            <a:srgbClr val="535353"/>
          </a:solidFill>
          <a:uFillTx/>
          <a:latin typeface="+mn-lt"/>
          <a:ea typeface="+mn-ea"/>
          <a:cs typeface="+mn-cs"/>
          <a:sym typeface="Gill Sans Light"/>
        </a:defRPr>
      </a:lvl7pPr>
      <a:lvl8pPr marL="0" marR="0" indent="843826" algn="ctr" defTabSz="309551" eaLnBrk="1" latinLnBrk="0" hangingPunct="1">
        <a:lnSpc>
          <a:spcPct val="100000"/>
        </a:lnSpc>
        <a:spcBef>
          <a:spcPts val="0"/>
        </a:spcBef>
        <a:spcAft>
          <a:spcPts val="0"/>
        </a:spcAft>
        <a:buClrTx/>
        <a:buSzTx/>
        <a:buFontTx/>
        <a:buNone/>
        <a:tabLst/>
        <a:defRPr sz="3692" b="0" i="0" u="none" strike="noStrike" cap="all" spc="0" baseline="0">
          <a:ln>
            <a:noFill/>
          </a:ln>
          <a:solidFill>
            <a:srgbClr val="535353"/>
          </a:solidFill>
          <a:uFillTx/>
          <a:latin typeface="+mn-lt"/>
          <a:ea typeface="+mn-ea"/>
          <a:cs typeface="+mn-cs"/>
          <a:sym typeface="Gill Sans Light"/>
        </a:defRPr>
      </a:lvl8pPr>
      <a:lvl9pPr marL="0" marR="0" indent="964372" algn="ctr" defTabSz="309551" eaLnBrk="1" latinLnBrk="0" hangingPunct="1">
        <a:lnSpc>
          <a:spcPct val="100000"/>
        </a:lnSpc>
        <a:spcBef>
          <a:spcPts val="0"/>
        </a:spcBef>
        <a:spcAft>
          <a:spcPts val="0"/>
        </a:spcAft>
        <a:buClrTx/>
        <a:buSzTx/>
        <a:buFontTx/>
        <a:buNone/>
        <a:tabLst/>
        <a:defRPr sz="3692" b="0" i="0" u="none" strike="noStrike" cap="all" spc="0" baseline="0">
          <a:ln>
            <a:noFill/>
          </a:ln>
          <a:solidFill>
            <a:srgbClr val="535353"/>
          </a:solidFill>
          <a:uFillTx/>
          <a:latin typeface="+mn-lt"/>
          <a:ea typeface="+mn-ea"/>
          <a:cs typeface="+mn-cs"/>
          <a:sym typeface="Gill Sans Light"/>
        </a:defRPr>
      </a:lvl9pPr>
    </p:titleStyle>
    <p:bodyStyle>
      <a:lvl1pPr marL="147335" marR="0" indent="-147335" algn="l" defTabSz="309551" eaLnBrk="1" latinLnBrk="0" hangingPunct="1">
        <a:lnSpc>
          <a:spcPct val="120000"/>
        </a:lnSpc>
        <a:spcBef>
          <a:spcPts val="1951"/>
        </a:spcBef>
        <a:spcAft>
          <a:spcPts val="0"/>
        </a:spcAft>
        <a:buClr>
          <a:srgbClr val="535353"/>
        </a:buClr>
        <a:buSzPct val="82000"/>
        <a:buFontTx/>
        <a:buChar char="•"/>
        <a:tabLst/>
        <a:defRPr sz="2321" b="0" i="0" u="none" strike="noStrike" cap="none" spc="0" baseline="0">
          <a:ln>
            <a:noFill/>
          </a:ln>
          <a:solidFill>
            <a:srgbClr val="535353"/>
          </a:solidFill>
          <a:uFillTx/>
          <a:latin typeface="+mn-lt"/>
          <a:ea typeface="+mn-ea"/>
          <a:cs typeface="+mn-cs"/>
          <a:sym typeface="Gill Sans Light"/>
        </a:defRPr>
      </a:lvl1pPr>
      <a:lvl2pPr marL="415216" marR="0" indent="-147335" algn="l" defTabSz="309551" eaLnBrk="1" latinLnBrk="0" hangingPunct="1">
        <a:lnSpc>
          <a:spcPct val="120000"/>
        </a:lnSpc>
        <a:spcBef>
          <a:spcPts val="1951"/>
        </a:spcBef>
        <a:spcAft>
          <a:spcPts val="0"/>
        </a:spcAft>
        <a:buClr>
          <a:srgbClr val="535353"/>
        </a:buClr>
        <a:buSzPct val="82000"/>
        <a:buFontTx/>
        <a:buChar char="•"/>
        <a:tabLst/>
        <a:defRPr sz="2321" b="0" i="0" u="none" strike="noStrike" cap="none" spc="0" baseline="0">
          <a:ln>
            <a:noFill/>
          </a:ln>
          <a:solidFill>
            <a:srgbClr val="535353"/>
          </a:solidFill>
          <a:uFillTx/>
          <a:latin typeface="+mn-lt"/>
          <a:ea typeface="+mn-ea"/>
          <a:cs typeface="+mn-cs"/>
          <a:sym typeface="Gill Sans Light"/>
        </a:defRPr>
      </a:lvl2pPr>
      <a:lvl3pPr marL="683097" marR="0" indent="-147335" algn="l" defTabSz="309551" eaLnBrk="1" latinLnBrk="0" hangingPunct="1">
        <a:lnSpc>
          <a:spcPct val="120000"/>
        </a:lnSpc>
        <a:spcBef>
          <a:spcPts val="1951"/>
        </a:spcBef>
        <a:spcAft>
          <a:spcPts val="0"/>
        </a:spcAft>
        <a:buClr>
          <a:srgbClr val="535353"/>
        </a:buClr>
        <a:buSzPct val="82000"/>
        <a:buFontTx/>
        <a:buChar char="•"/>
        <a:tabLst/>
        <a:defRPr sz="2321" b="0" i="0" u="none" strike="noStrike" cap="none" spc="0" baseline="0">
          <a:ln>
            <a:noFill/>
          </a:ln>
          <a:solidFill>
            <a:srgbClr val="535353"/>
          </a:solidFill>
          <a:uFillTx/>
          <a:latin typeface="+mn-lt"/>
          <a:ea typeface="+mn-ea"/>
          <a:cs typeface="+mn-cs"/>
          <a:sym typeface="Gill Sans Light"/>
        </a:defRPr>
      </a:lvl3pPr>
      <a:lvl4pPr marL="950978" marR="0" indent="-147335" algn="l" defTabSz="309551" eaLnBrk="1" latinLnBrk="0" hangingPunct="1">
        <a:lnSpc>
          <a:spcPct val="120000"/>
        </a:lnSpc>
        <a:spcBef>
          <a:spcPts val="1951"/>
        </a:spcBef>
        <a:spcAft>
          <a:spcPts val="0"/>
        </a:spcAft>
        <a:buClr>
          <a:srgbClr val="535353"/>
        </a:buClr>
        <a:buSzPct val="82000"/>
        <a:buFontTx/>
        <a:buChar char="•"/>
        <a:tabLst/>
        <a:defRPr sz="2321" b="0" i="0" u="none" strike="noStrike" cap="none" spc="0" baseline="0">
          <a:ln>
            <a:noFill/>
          </a:ln>
          <a:solidFill>
            <a:srgbClr val="535353"/>
          </a:solidFill>
          <a:uFillTx/>
          <a:latin typeface="+mn-lt"/>
          <a:ea typeface="+mn-ea"/>
          <a:cs typeface="+mn-cs"/>
          <a:sym typeface="Gill Sans Light"/>
        </a:defRPr>
      </a:lvl4pPr>
      <a:lvl5pPr marL="1218859" marR="0" indent="-147335" algn="l" defTabSz="309551" eaLnBrk="1" latinLnBrk="0" hangingPunct="1">
        <a:lnSpc>
          <a:spcPct val="120000"/>
        </a:lnSpc>
        <a:spcBef>
          <a:spcPts val="1951"/>
        </a:spcBef>
        <a:spcAft>
          <a:spcPts val="0"/>
        </a:spcAft>
        <a:buClr>
          <a:srgbClr val="535353"/>
        </a:buClr>
        <a:buSzPct val="82000"/>
        <a:buFontTx/>
        <a:buChar char="•"/>
        <a:tabLst/>
        <a:defRPr sz="2321" b="0" i="0" u="none" strike="noStrike" cap="none" spc="0" baseline="0">
          <a:ln>
            <a:noFill/>
          </a:ln>
          <a:solidFill>
            <a:srgbClr val="535353"/>
          </a:solidFill>
          <a:uFillTx/>
          <a:latin typeface="+mn-lt"/>
          <a:ea typeface="+mn-ea"/>
          <a:cs typeface="+mn-cs"/>
          <a:sym typeface="Gill Sans Light"/>
        </a:defRPr>
      </a:lvl5pPr>
      <a:lvl6pPr marL="1486740" marR="0" indent="-147335" algn="l" defTabSz="309551" eaLnBrk="1" latinLnBrk="0" hangingPunct="1">
        <a:lnSpc>
          <a:spcPct val="120000"/>
        </a:lnSpc>
        <a:spcBef>
          <a:spcPts val="1951"/>
        </a:spcBef>
        <a:spcAft>
          <a:spcPts val="0"/>
        </a:spcAft>
        <a:buClr>
          <a:srgbClr val="535353"/>
        </a:buClr>
        <a:buSzPct val="82000"/>
        <a:buFontTx/>
        <a:buChar char="•"/>
        <a:tabLst/>
        <a:defRPr sz="2321" b="0" i="0" u="none" strike="noStrike" cap="none" spc="0" baseline="0">
          <a:ln>
            <a:noFill/>
          </a:ln>
          <a:solidFill>
            <a:srgbClr val="535353"/>
          </a:solidFill>
          <a:uFillTx/>
          <a:latin typeface="+mn-lt"/>
          <a:ea typeface="+mn-ea"/>
          <a:cs typeface="+mn-cs"/>
          <a:sym typeface="Gill Sans Light"/>
        </a:defRPr>
      </a:lvl6pPr>
      <a:lvl7pPr marL="1754621" marR="0" indent="-147335" algn="l" defTabSz="309551" eaLnBrk="1" latinLnBrk="0" hangingPunct="1">
        <a:lnSpc>
          <a:spcPct val="120000"/>
        </a:lnSpc>
        <a:spcBef>
          <a:spcPts val="1951"/>
        </a:spcBef>
        <a:spcAft>
          <a:spcPts val="0"/>
        </a:spcAft>
        <a:buClr>
          <a:srgbClr val="535353"/>
        </a:buClr>
        <a:buSzPct val="82000"/>
        <a:buFontTx/>
        <a:buChar char="•"/>
        <a:tabLst/>
        <a:defRPr sz="2321" b="0" i="0" u="none" strike="noStrike" cap="none" spc="0" baseline="0">
          <a:ln>
            <a:noFill/>
          </a:ln>
          <a:solidFill>
            <a:srgbClr val="535353"/>
          </a:solidFill>
          <a:uFillTx/>
          <a:latin typeface="+mn-lt"/>
          <a:ea typeface="+mn-ea"/>
          <a:cs typeface="+mn-cs"/>
          <a:sym typeface="Gill Sans Light"/>
        </a:defRPr>
      </a:lvl7pPr>
      <a:lvl8pPr marL="2022503" marR="0" indent="-147335" algn="l" defTabSz="309551" eaLnBrk="1" latinLnBrk="0" hangingPunct="1">
        <a:lnSpc>
          <a:spcPct val="120000"/>
        </a:lnSpc>
        <a:spcBef>
          <a:spcPts val="1951"/>
        </a:spcBef>
        <a:spcAft>
          <a:spcPts val="0"/>
        </a:spcAft>
        <a:buClr>
          <a:srgbClr val="535353"/>
        </a:buClr>
        <a:buSzPct val="82000"/>
        <a:buFontTx/>
        <a:buChar char="•"/>
        <a:tabLst/>
        <a:defRPr sz="2321" b="0" i="0" u="none" strike="noStrike" cap="none" spc="0" baseline="0">
          <a:ln>
            <a:noFill/>
          </a:ln>
          <a:solidFill>
            <a:srgbClr val="535353"/>
          </a:solidFill>
          <a:uFillTx/>
          <a:latin typeface="+mn-lt"/>
          <a:ea typeface="+mn-ea"/>
          <a:cs typeface="+mn-cs"/>
          <a:sym typeface="Gill Sans Light"/>
        </a:defRPr>
      </a:lvl8pPr>
      <a:lvl9pPr marL="2290384" marR="0" indent="-147335" algn="l" defTabSz="309551" eaLnBrk="1" latinLnBrk="0" hangingPunct="1">
        <a:lnSpc>
          <a:spcPct val="120000"/>
        </a:lnSpc>
        <a:spcBef>
          <a:spcPts val="1951"/>
        </a:spcBef>
        <a:spcAft>
          <a:spcPts val="0"/>
        </a:spcAft>
        <a:buClr>
          <a:srgbClr val="535353"/>
        </a:buClr>
        <a:buSzPct val="82000"/>
        <a:buFontTx/>
        <a:buChar char="•"/>
        <a:tabLst/>
        <a:defRPr sz="2321"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309551" eaLnBrk="1" latinLnBrk="0" hangingPunct="1">
        <a:lnSpc>
          <a:spcPct val="100000"/>
        </a:lnSpc>
        <a:spcBef>
          <a:spcPts val="0"/>
        </a:spcBef>
        <a:spcAft>
          <a:spcPts val="0"/>
        </a:spcAft>
        <a:buClrTx/>
        <a:buSzTx/>
        <a:buFontTx/>
        <a:buNone/>
        <a:tabLst/>
        <a:defRPr sz="844" b="0" i="0" u="none" strike="noStrike" cap="none" spc="0" baseline="0">
          <a:ln>
            <a:noFill/>
          </a:ln>
          <a:solidFill>
            <a:schemeClr val="tx1"/>
          </a:solidFill>
          <a:uFillTx/>
          <a:latin typeface="+mn-lt"/>
          <a:ea typeface="+mn-ea"/>
          <a:cs typeface="+mn-cs"/>
          <a:sym typeface="Gill Sans Light"/>
        </a:defRPr>
      </a:lvl1pPr>
      <a:lvl2pPr marL="0" marR="0" indent="120547" algn="ctr" defTabSz="309551" eaLnBrk="1" latinLnBrk="0" hangingPunct="1">
        <a:lnSpc>
          <a:spcPct val="100000"/>
        </a:lnSpc>
        <a:spcBef>
          <a:spcPts val="0"/>
        </a:spcBef>
        <a:spcAft>
          <a:spcPts val="0"/>
        </a:spcAft>
        <a:buClrTx/>
        <a:buSzTx/>
        <a:buFontTx/>
        <a:buNone/>
        <a:tabLst/>
        <a:defRPr sz="844" b="0" i="0" u="none" strike="noStrike" cap="none" spc="0" baseline="0">
          <a:ln>
            <a:noFill/>
          </a:ln>
          <a:solidFill>
            <a:schemeClr val="tx1"/>
          </a:solidFill>
          <a:uFillTx/>
          <a:latin typeface="+mn-lt"/>
          <a:ea typeface="+mn-ea"/>
          <a:cs typeface="+mn-cs"/>
          <a:sym typeface="Gill Sans Light"/>
        </a:defRPr>
      </a:lvl2pPr>
      <a:lvl3pPr marL="0" marR="0" indent="241093" algn="ctr" defTabSz="309551" eaLnBrk="1" latinLnBrk="0" hangingPunct="1">
        <a:lnSpc>
          <a:spcPct val="100000"/>
        </a:lnSpc>
        <a:spcBef>
          <a:spcPts val="0"/>
        </a:spcBef>
        <a:spcAft>
          <a:spcPts val="0"/>
        </a:spcAft>
        <a:buClrTx/>
        <a:buSzTx/>
        <a:buFontTx/>
        <a:buNone/>
        <a:tabLst/>
        <a:defRPr sz="844" b="0" i="0" u="none" strike="noStrike" cap="none" spc="0" baseline="0">
          <a:ln>
            <a:noFill/>
          </a:ln>
          <a:solidFill>
            <a:schemeClr val="tx1"/>
          </a:solidFill>
          <a:uFillTx/>
          <a:latin typeface="+mn-lt"/>
          <a:ea typeface="+mn-ea"/>
          <a:cs typeface="+mn-cs"/>
          <a:sym typeface="Gill Sans Light"/>
        </a:defRPr>
      </a:lvl3pPr>
      <a:lvl4pPr marL="0" marR="0" indent="361640" algn="ctr" defTabSz="309551" eaLnBrk="1" latinLnBrk="0" hangingPunct="1">
        <a:lnSpc>
          <a:spcPct val="100000"/>
        </a:lnSpc>
        <a:spcBef>
          <a:spcPts val="0"/>
        </a:spcBef>
        <a:spcAft>
          <a:spcPts val="0"/>
        </a:spcAft>
        <a:buClrTx/>
        <a:buSzTx/>
        <a:buFontTx/>
        <a:buNone/>
        <a:tabLst/>
        <a:defRPr sz="844" b="0" i="0" u="none" strike="noStrike" cap="none" spc="0" baseline="0">
          <a:ln>
            <a:noFill/>
          </a:ln>
          <a:solidFill>
            <a:schemeClr val="tx1"/>
          </a:solidFill>
          <a:uFillTx/>
          <a:latin typeface="+mn-lt"/>
          <a:ea typeface="+mn-ea"/>
          <a:cs typeface="+mn-cs"/>
          <a:sym typeface="Gill Sans Light"/>
        </a:defRPr>
      </a:lvl4pPr>
      <a:lvl5pPr marL="0" marR="0" indent="482186" algn="ctr" defTabSz="309551" eaLnBrk="1" latinLnBrk="0" hangingPunct="1">
        <a:lnSpc>
          <a:spcPct val="100000"/>
        </a:lnSpc>
        <a:spcBef>
          <a:spcPts val="0"/>
        </a:spcBef>
        <a:spcAft>
          <a:spcPts val="0"/>
        </a:spcAft>
        <a:buClrTx/>
        <a:buSzTx/>
        <a:buFontTx/>
        <a:buNone/>
        <a:tabLst/>
        <a:defRPr sz="844" b="0" i="0" u="none" strike="noStrike" cap="none" spc="0" baseline="0">
          <a:ln>
            <a:noFill/>
          </a:ln>
          <a:solidFill>
            <a:schemeClr val="tx1"/>
          </a:solidFill>
          <a:uFillTx/>
          <a:latin typeface="+mn-lt"/>
          <a:ea typeface="+mn-ea"/>
          <a:cs typeface="+mn-cs"/>
          <a:sym typeface="Gill Sans Light"/>
        </a:defRPr>
      </a:lvl5pPr>
      <a:lvl6pPr marL="0" marR="0" indent="602732" algn="ctr" defTabSz="309551" eaLnBrk="1" latinLnBrk="0" hangingPunct="1">
        <a:lnSpc>
          <a:spcPct val="100000"/>
        </a:lnSpc>
        <a:spcBef>
          <a:spcPts val="0"/>
        </a:spcBef>
        <a:spcAft>
          <a:spcPts val="0"/>
        </a:spcAft>
        <a:buClrTx/>
        <a:buSzTx/>
        <a:buFontTx/>
        <a:buNone/>
        <a:tabLst/>
        <a:defRPr sz="844" b="0" i="0" u="none" strike="noStrike" cap="none" spc="0" baseline="0">
          <a:ln>
            <a:noFill/>
          </a:ln>
          <a:solidFill>
            <a:schemeClr val="tx1"/>
          </a:solidFill>
          <a:uFillTx/>
          <a:latin typeface="+mn-lt"/>
          <a:ea typeface="+mn-ea"/>
          <a:cs typeface="+mn-cs"/>
          <a:sym typeface="Gill Sans Light"/>
        </a:defRPr>
      </a:lvl6pPr>
      <a:lvl7pPr marL="0" marR="0" indent="723279" algn="ctr" defTabSz="309551" eaLnBrk="1" latinLnBrk="0" hangingPunct="1">
        <a:lnSpc>
          <a:spcPct val="100000"/>
        </a:lnSpc>
        <a:spcBef>
          <a:spcPts val="0"/>
        </a:spcBef>
        <a:spcAft>
          <a:spcPts val="0"/>
        </a:spcAft>
        <a:buClrTx/>
        <a:buSzTx/>
        <a:buFontTx/>
        <a:buNone/>
        <a:tabLst/>
        <a:defRPr sz="844" b="0" i="0" u="none" strike="noStrike" cap="none" spc="0" baseline="0">
          <a:ln>
            <a:noFill/>
          </a:ln>
          <a:solidFill>
            <a:schemeClr val="tx1"/>
          </a:solidFill>
          <a:uFillTx/>
          <a:latin typeface="+mn-lt"/>
          <a:ea typeface="+mn-ea"/>
          <a:cs typeface="+mn-cs"/>
          <a:sym typeface="Gill Sans Light"/>
        </a:defRPr>
      </a:lvl7pPr>
      <a:lvl8pPr marL="0" marR="0" indent="843826" algn="ctr" defTabSz="309551" eaLnBrk="1" latinLnBrk="0" hangingPunct="1">
        <a:lnSpc>
          <a:spcPct val="100000"/>
        </a:lnSpc>
        <a:spcBef>
          <a:spcPts val="0"/>
        </a:spcBef>
        <a:spcAft>
          <a:spcPts val="0"/>
        </a:spcAft>
        <a:buClrTx/>
        <a:buSzTx/>
        <a:buFontTx/>
        <a:buNone/>
        <a:tabLst/>
        <a:defRPr sz="844" b="0" i="0" u="none" strike="noStrike" cap="none" spc="0" baseline="0">
          <a:ln>
            <a:noFill/>
          </a:ln>
          <a:solidFill>
            <a:schemeClr val="tx1"/>
          </a:solidFill>
          <a:uFillTx/>
          <a:latin typeface="+mn-lt"/>
          <a:ea typeface="+mn-ea"/>
          <a:cs typeface="+mn-cs"/>
          <a:sym typeface="Gill Sans Light"/>
        </a:defRPr>
      </a:lvl8pPr>
      <a:lvl9pPr marL="0" marR="0" indent="964372" algn="ctr" defTabSz="309551" eaLnBrk="1" latinLnBrk="0" hangingPunct="1">
        <a:lnSpc>
          <a:spcPct val="100000"/>
        </a:lnSpc>
        <a:spcBef>
          <a:spcPts val="0"/>
        </a:spcBef>
        <a:spcAft>
          <a:spcPts val="0"/>
        </a:spcAft>
        <a:buClrTx/>
        <a:buSzTx/>
        <a:buFontTx/>
        <a:buNone/>
        <a:tabLst/>
        <a:defRPr sz="844"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mapware.com/how-it-work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E4C7-CE14-E24F-A8B7-C4D02629D796}"/>
              </a:ext>
            </a:extLst>
          </p:cNvPr>
          <p:cNvSpPr>
            <a:spLocks noGrp="1"/>
          </p:cNvSpPr>
          <p:nvPr>
            <p:ph type="ctrTitle"/>
          </p:nvPr>
        </p:nvSpPr>
        <p:spPr/>
        <p:txBody>
          <a:bodyPr/>
          <a:lstStyle/>
          <a:p>
            <a:r>
              <a:rPr lang="en-US" dirty="0"/>
              <a:t>LIDAR and Photogrammetry</a:t>
            </a:r>
          </a:p>
        </p:txBody>
      </p:sp>
      <p:sp>
        <p:nvSpPr>
          <p:cNvPr id="3" name="Subtitle 2">
            <a:extLst>
              <a:ext uri="{FF2B5EF4-FFF2-40B4-BE49-F238E27FC236}">
                <a16:creationId xmlns:a16="http://schemas.microsoft.com/office/drawing/2014/main" id="{81EED65F-2C1F-3143-8F65-7C35AE35BED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83857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E9AB-E05D-3442-9DB5-7E5749BAAD19}"/>
              </a:ext>
            </a:extLst>
          </p:cNvPr>
          <p:cNvSpPr>
            <a:spLocks noGrp="1"/>
          </p:cNvSpPr>
          <p:nvPr>
            <p:ph type="title"/>
          </p:nvPr>
        </p:nvSpPr>
        <p:spPr/>
        <p:txBody>
          <a:bodyPr/>
          <a:lstStyle/>
          <a:p>
            <a:r>
              <a:rPr lang="en-US" dirty="0"/>
              <a:t>Structure-from-Motion</a:t>
            </a:r>
          </a:p>
        </p:txBody>
      </p:sp>
      <p:sp>
        <p:nvSpPr>
          <p:cNvPr id="3" name="Content Placeholder 2">
            <a:extLst>
              <a:ext uri="{FF2B5EF4-FFF2-40B4-BE49-F238E27FC236}">
                <a16:creationId xmlns:a16="http://schemas.microsoft.com/office/drawing/2014/main" id="{A5D2DAF6-F2F3-6748-8790-149ABC86A26A}"/>
              </a:ext>
            </a:extLst>
          </p:cNvPr>
          <p:cNvSpPr>
            <a:spLocks noGrp="1"/>
          </p:cNvSpPr>
          <p:nvPr>
            <p:ph idx="1"/>
          </p:nvPr>
        </p:nvSpPr>
        <p:spPr>
          <a:xfrm>
            <a:off x="119270" y="1272209"/>
            <a:ext cx="9024730" cy="4904754"/>
          </a:xfrm>
        </p:spPr>
        <p:txBody>
          <a:bodyPr/>
          <a:lstStyle/>
          <a:p>
            <a:r>
              <a:rPr lang="en-US" dirty="0"/>
              <a:t>Structure from Motion is a technique that calibrates two-dimensional images into a reconstruction of a three-dimensional structure, scene, or object.</a:t>
            </a:r>
          </a:p>
        </p:txBody>
      </p:sp>
      <p:pic>
        <p:nvPicPr>
          <p:cNvPr id="4" name="Gibraltar_1_3d_model,_created_using_photogrammetry.mp4">
            <a:hlinkClick r:id="" action="ppaction://media"/>
            <a:extLst>
              <a:ext uri="{FF2B5EF4-FFF2-40B4-BE49-F238E27FC236}">
                <a16:creationId xmlns:a16="http://schemas.microsoft.com/office/drawing/2014/main" id="{7B0162B4-4086-624F-86EA-4FEFF3AE3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8626" y="2594250"/>
            <a:ext cx="6930887" cy="3898624"/>
          </a:xfrm>
          <a:prstGeom prst="rect">
            <a:avLst/>
          </a:prstGeom>
        </p:spPr>
      </p:pic>
    </p:spTree>
    <p:extLst>
      <p:ext uri="{BB962C8B-B14F-4D97-AF65-F5344CB8AC3E}">
        <p14:creationId xmlns:p14="http://schemas.microsoft.com/office/powerpoint/2010/main" val="198902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2BE2-9EDD-5D47-AB4B-09DEBD98907F}"/>
              </a:ext>
            </a:extLst>
          </p:cNvPr>
          <p:cNvSpPr>
            <a:spLocks noGrp="1"/>
          </p:cNvSpPr>
          <p:nvPr>
            <p:ph type="title"/>
          </p:nvPr>
        </p:nvSpPr>
        <p:spPr/>
        <p:txBody>
          <a:bodyPr/>
          <a:lstStyle/>
          <a:p>
            <a:r>
              <a:rPr lang="en-US" dirty="0"/>
              <a:t>Types of photogrammetric images</a:t>
            </a:r>
          </a:p>
        </p:txBody>
      </p:sp>
      <p:pic>
        <p:nvPicPr>
          <p:cNvPr id="5" name="Content Placeholder 4">
            <a:extLst>
              <a:ext uri="{FF2B5EF4-FFF2-40B4-BE49-F238E27FC236}">
                <a16:creationId xmlns:a16="http://schemas.microsoft.com/office/drawing/2014/main" id="{D78785E7-1E9C-6646-B182-7F3001A7D669}"/>
              </a:ext>
            </a:extLst>
          </p:cNvPr>
          <p:cNvPicPr>
            <a:picLocks noGrp="1" noChangeAspect="1"/>
          </p:cNvPicPr>
          <p:nvPr>
            <p:ph idx="1"/>
          </p:nvPr>
        </p:nvPicPr>
        <p:blipFill>
          <a:blip r:embed="rId2"/>
          <a:stretch>
            <a:fillRect/>
          </a:stretch>
        </p:blipFill>
        <p:spPr>
          <a:xfrm>
            <a:off x="201296" y="1574234"/>
            <a:ext cx="8741408" cy="3965175"/>
          </a:xfrm>
        </p:spPr>
      </p:pic>
      <p:sp>
        <p:nvSpPr>
          <p:cNvPr id="6" name="TextBox 5">
            <a:extLst>
              <a:ext uri="{FF2B5EF4-FFF2-40B4-BE49-F238E27FC236}">
                <a16:creationId xmlns:a16="http://schemas.microsoft.com/office/drawing/2014/main" id="{0A44705E-01C1-1541-B9CC-DCFEB8BA9662}"/>
              </a:ext>
            </a:extLst>
          </p:cNvPr>
          <p:cNvSpPr txBox="1"/>
          <p:nvPr/>
        </p:nvSpPr>
        <p:spPr>
          <a:xfrm>
            <a:off x="490330" y="5698435"/>
            <a:ext cx="5102087" cy="923330"/>
          </a:xfrm>
          <a:prstGeom prst="rect">
            <a:avLst/>
          </a:prstGeom>
          <a:noFill/>
        </p:spPr>
        <p:txBody>
          <a:bodyPr wrap="square" rtlCol="0">
            <a:spAutoFit/>
          </a:bodyPr>
          <a:lstStyle/>
          <a:p>
            <a:r>
              <a:rPr lang="en-US" dirty="0"/>
              <a:t>Thermal (IR), optical, and multispectral (several bands) most common for photogrammetry and have multiple applications</a:t>
            </a:r>
          </a:p>
        </p:txBody>
      </p:sp>
    </p:spTree>
    <p:extLst>
      <p:ext uri="{BB962C8B-B14F-4D97-AF65-F5344CB8AC3E}">
        <p14:creationId xmlns:p14="http://schemas.microsoft.com/office/powerpoint/2010/main" val="864688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2BE2-9EDD-5D47-AB4B-09DEBD98907F}"/>
              </a:ext>
            </a:extLst>
          </p:cNvPr>
          <p:cNvSpPr>
            <a:spLocks noGrp="1"/>
          </p:cNvSpPr>
          <p:nvPr>
            <p:ph type="title"/>
          </p:nvPr>
        </p:nvSpPr>
        <p:spPr/>
        <p:txBody>
          <a:bodyPr/>
          <a:lstStyle/>
          <a:p>
            <a:r>
              <a:rPr lang="en-US" dirty="0"/>
              <a:t>Types of photogrammetric images</a:t>
            </a:r>
          </a:p>
        </p:txBody>
      </p:sp>
      <p:sp>
        <p:nvSpPr>
          <p:cNvPr id="6" name="TextBox 5">
            <a:extLst>
              <a:ext uri="{FF2B5EF4-FFF2-40B4-BE49-F238E27FC236}">
                <a16:creationId xmlns:a16="http://schemas.microsoft.com/office/drawing/2014/main" id="{0A44705E-01C1-1541-B9CC-DCFEB8BA9662}"/>
              </a:ext>
            </a:extLst>
          </p:cNvPr>
          <p:cNvSpPr txBox="1"/>
          <p:nvPr/>
        </p:nvSpPr>
        <p:spPr>
          <a:xfrm>
            <a:off x="450574" y="5846543"/>
            <a:ext cx="5883966" cy="646331"/>
          </a:xfrm>
          <a:prstGeom prst="rect">
            <a:avLst/>
          </a:prstGeom>
          <a:noFill/>
        </p:spPr>
        <p:txBody>
          <a:bodyPr wrap="square" rtlCol="0">
            <a:spAutoFit/>
          </a:bodyPr>
          <a:lstStyle/>
          <a:p>
            <a:r>
              <a:rPr lang="en-US" dirty="0"/>
              <a:t>Both on-the-ground (camera in hand), near-surface (UAV) and remotely-sensed (satellite) images can be used</a:t>
            </a:r>
          </a:p>
        </p:txBody>
      </p:sp>
      <p:pic>
        <p:nvPicPr>
          <p:cNvPr id="8" name="Content Placeholder 7">
            <a:extLst>
              <a:ext uri="{FF2B5EF4-FFF2-40B4-BE49-F238E27FC236}">
                <a16:creationId xmlns:a16="http://schemas.microsoft.com/office/drawing/2014/main" id="{B38E9DDE-2B51-A643-B059-A431D28B3F58}"/>
              </a:ext>
            </a:extLst>
          </p:cNvPr>
          <p:cNvPicPr>
            <a:picLocks noGrp="1" noChangeAspect="1"/>
          </p:cNvPicPr>
          <p:nvPr>
            <p:ph idx="1"/>
          </p:nvPr>
        </p:nvPicPr>
        <p:blipFill>
          <a:blip r:embed="rId2"/>
          <a:stretch>
            <a:fillRect/>
          </a:stretch>
        </p:blipFill>
        <p:spPr>
          <a:xfrm>
            <a:off x="628650" y="1382919"/>
            <a:ext cx="7785100" cy="4330700"/>
          </a:xfrm>
        </p:spPr>
      </p:pic>
    </p:spTree>
    <p:extLst>
      <p:ext uri="{BB962C8B-B14F-4D97-AF65-F5344CB8AC3E}">
        <p14:creationId xmlns:p14="http://schemas.microsoft.com/office/powerpoint/2010/main" val="197089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2BE2-9EDD-5D47-AB4B-09DEBD98907F}"/>
              </a:ext>
            </a:extLst>
          </p:cNvPr>
          <p:cNvSpPr>
            <a:spLocks noGrp="1"/>
          </p:cNvSpPr>
          <p:nvPr>
            <p:ph type="title"/>
          </p:nvPr>
        </p:nvSpPr>
        <p:spPr/>
        <p:txBody>
          <a:bodyPr/>
          <a:lstStyle/>
          <a:p>
            <a:r>
              <a:rPr lang="en-US" dirty="0"/>
              <a:t>Types of photogrammetric images</a:t>
            </a:r>
          </a:p>
        </p:txBody>
      </p:sp>
      <p:sp>
        <p:nvSpPr>
          <p:cNvPr id="6" name="TextBox 5">
            <a:extLst>
              <a:ext uri="{FF2B5EF4-FFF2-40B4-BE49-F238E27FC236}">
                <a16:creationId xmlns:a16="http://schemas.microsoft.com/office/drawing/2014/main" id="{0A44705E-01C1-1541-B9CC-DCFEB8BA9662}"/>
              </a:ext>
            </a:extLst>
          </p:cNvPr>
          <p:cNvSpPr txBox="1"/>
          <p:nvPr/>
        </p:nvSpPr>
        <p:spPr>
          <a:xfrm>
            <a:off x="344557" y="2768726"/>
            <a:ext cx="2425147" cy="369332"/>
          </a:xfrm>
          <a:prstGeom prst="rect">
            <a:avLst/>
          </a:prstGeom>
          <a:noFill/>
        </p:spPr>
        <p:txBody>
          <a:bodyPr wrap="square" rtlCol="0">
            <a:spAutoFit/>
          </a:bodyPr>
          <a:lstStyle/>
          <a:p>
            <a:r>
              <a:rPr lang="en-US" dirty="0"/>
              <a:t>Example </a:t>
            </a:r>
            <a:r>
              <a:rPr lang="en-US" dirty="0" err="1"/>
              <a:t>LandSat</a:t>
            </a:r>
            <a:r>
              <a:rPr lang="en-US" dirty="0"/>
              <a:t> bands</a:t>
            </a:r>
          </a:p>
        </p:txBody>
      </p:sp>
      <p:pic>
        <p:nvPicPr>
          <p:cNvPr id="7" name="Content Placeholder 6">
            <a:extLst>
              <a:ext uri="{FF2B5EF4-FFF2-40B4-BE49-F238E27FC236}">
                <a16:creationId xmlns:a16="http://schemas.microsoft.com/office/drawing/2014/main" id="{BD6AFBA2-E0A1-AA4E-BD13-CCEEC1C7EFE2}"/>
              </a:ext>
            </a:extLst>
          </p:cNvPr>
          <p:cNvPicPr>
            <a:picLocks noGrp="1" noChangeAspect="1"/>
          </p:cNvPicPr>
          <p:nvPr>
            <p:ph idx="1"/>
          </p:nvPr>
        </p:nvPicPr>
        <p:blipFill>
          <a:blip r:embed="rId2"/>
          <a:stretch>
            <a:fillRect/>
          </a:stretch>
        </p:blipFill>
        <p:spPr>
          <a:xfrm>
            <a:off x="2919046" y="0"/>
            <a:ext cx="6224954" cy="6858000"/>
          </a:xfrm>
        </p:spPr>
      </p:pic>
    </p:spTree>
    <p:extLst>
      <p:ext uri="{BB962C8B-B14F-4D97-AF65-F5344CB8AC3E}">
        <p14:creationId xmlns:p14="http://schemas.microsoft.com/office/powerpoint/2010/main" val="1488964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A9AA-4FD5-F143-9E11-65F47BEDB87A}"/>
              </a:ext>
            </a:extLst>
          </p:cNvPr>
          <p:cNvSpPr>
            <a:spLocks noGrp="1"/>
          </p:cNvSpPr>
          <p:nvPr>
            <p:ph type="title"/>
          </p:nvPr>
        </p:nvSpPr>
        <p:spPr/>
        <p:txBody>
          <a:bodyPr/>
          <a:lstStyle/>
          <a:p>
            <a:r>
              <a:rPr lang="en-US" dirty="0"/>
              <a:t>Types of Photogrammetric Images</a:t>
            </a:r>
          </a:p>
        </p:txBody>
      </p:sp>
      <p:pic>
        <p:nvPicPr>
          <p:cNvPr id="5" name="Content Placeholder 4">
            <a:extLst>
              <a:ext uri="{FF2B5EF4-FFF2-40B4-BE49-F238E27FC236}">
                <a16:creationId xmlns:a16="http://schemas.microsoft.com/office/drawing/2014/main" id="{9D26759F-7DB9-7C47-BC0F-C9027BF65871}"/>
              </a:ext>
            </a:extLst>
          </p:cNvPr>
          <p:cNvPicPr>
            <a:picLocks noGrp="1" noChangeAspect="1"/>
          </p:cNvPicPr>
          <p:nvPr>
            <p:ph idx="1"/>
          </p:nvPr>
        </p:nvPicPr>
        <p:blipFill>
          <a:blip r:embed="rId2"/>
          <a:stretch>
            <a:fillRect/>
          </a:stretch>
        </p:blipFill>
        <p:spPr>
          <a:xfrm>
            <a:off x="886434" y="1560604"/>
            <a:ext cx="7011861" cy="5144995"/>
          </a:xfrm>
        </p:spPr>
      </p:pic>
    </p:spTree>
    <p:extLst>
      <p:ext uri="{BB962C8B-B14F-4D97-AF65-F5344CB8AC3E}">
        <p14:creationId xmlns:p14="http://schemas.microsoft.com/office/powerpoint/2010/main" val="3693281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A9AA-4FD5-F143-9E11-65F47BEDB87A}"/>
              </a:ext>
            </a:extLst>
          </p:cNvPr>
          <p:cNvSpPr>
            <a:spLocks noGrp="1"/>
          </p:cNvSpPr>
          <p:nvPr>
            <p:ph type="title"/>
          </p:nvPr>
        </p:nvSpPr>
        <p:spPr/>
        <p:txBody>
          <a:bodyPr/>
          <a:lstStyle/>
          <a:p>
            <a:r>
              <a:rPr lang="en-US" dirty="0"/>
              <a:t>Types of Photogrammetric Images</a:t>
            </a:r>
          </a:p>
        </p:txBody>
      </p:sp>
      <p:pic>
        <p:nvPicPr>
          <p:cNvPr id="5" name="Content Placeholder 4">
            <a:extLst>
              <a:ext uri="{FF2B5EF4-FFF2-40B4-BE49-F238E27FC236}">
                <a16:creationId xmlns:a16="http://schemas.microsoft.com/office/drawing/2014/main" id="{9D26759F-7DB9-7C47-BC0F-C9027BF65871}"/>
              </a:ext>
            </a:extLst>
          </p:cNvPr>
          <p:cNvPicPr>
            <a:picLocks noGrp="1" noChangeAspect="1"/>
          </p:cNvPicPr>
          <p:nvPr>
            <p:ph idx="1"/>
          </p:nvPr>
        </p:nvPicPr>
        <p:blipFill>
          <a:blip r:embed="rId2"/>
          <a:stretch>
            <a:fillRect/>
          </a:stretch>
        </p:blipFill>
        <p:spPr>
          <a:xfrm>
            <a:off x="980535" y="1560604"/>
            <a:ext cx="6823658" cy="5144995"/>
          </a:xfrm>
        </p:spPr>
      </p:pic>
    </p:spTree>
    <p:extLst>
      <p:ext uri="{BB962C8B-B14F-4D97-AF65-F5344CB8AC3E}">
        <p14:creationId xmlns:p14="http://schemas.microsoft.com/office/powerpoint/2010/main" val="2931990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A9AA-4FD5-F143-9E11-65F47BEDB87A}"/>
              </a:ext>
            </a:extLst>
          </p:cNvPr>
          <p:cNvSpPr>
            <a:spLocks noGrp="1"/>
          </p:cNvSpPr>
          <p:nvPr>
            <p:ph type="title"/>
          </p:nvPr>
        </p:nvSpPr>
        <p:spPr/>
        <p:txBody>
          <a:bodyPr/>
          <a:lstStyle/>
          <a:p>
            <a:r>
              <a:rPr lang="en-US" dirty="0"/>
              <a:t>Types of Photogrammetric Images</a:t>
            </a:r>
          </a:p>
        </p:txBody>
      </p:sp>
      <p:pic>
        <p:nvPicPr>
          <p:cNvPr id="5" name="Content Placeholder 4">
            <a:extLst>
              <a:ext uri="{FF2B5EF4-FFF2-40B4-BE49-F238E27FC236}">
                <a16:creationId xmlns:a16="http://schemas.microsoft.com/office/drawing/2014/main" id="{9D26759F-7DB9-7C47-BC0F-C9027BF65871}"/>
              </a:ext>
            </a:extLst>
          </p:cNvPr>
          <p:cNvPicPr>
            <a:picLocks noGrp="1" noChangeAspect="1"/>
          </p:cNvPicPr>
          <p:nvPr>
            <p:ph idx="1"/>
          </p:nvPr>
        </p:nvPicPr>
        <p:blipFill>
          <a:blip r:embed="rId2"/>
          <a:stretch>
            <a:fillRect/>
          </a:stretch>
        </p:blipFill>
        <p:spPr>
          <a:xfrm>
            <a:off x="980535" y="1560604"/>
            <a:ext cx="6823658" cy="5144995"/>
          </a:xfrm>
        </p:spPr>
      </p:pic>
      <p:sp>
        <p:nvSpPr>
          <p:cNvPr id="3" name="TextBox 2">
            <a:extLst>
              <a:ext uri="{FF2B5EF4-FFF2-40B4-BE49-F238E27FC236}">
                <a16:creationId xmlns:a16="http://schemas.microsoft.com/office/drawing/2014/main" id="{A4C56799-1A2C-924F-BCD5-FD3CE535891F}"/>
              </a:ext>
            </a:extLst>
          </p:cNvPr>
          <p:cNvSpPr txBox="1"/>
          <p:nvPr/>
        </p:nvSpPr>
        <p:spPr>
          <a:xfrm>
            <a:off x="1073427" y="4558732"/>
            <a:ext cx="2915478" cy="1477328"/>
          </a:xfrm>
          <a:prstGeom prst="rect">
            <a:avLst/>
          </a:prstGeom>
          <a:noFill/>
        </p:spPr>
        <p:txBody>
          <a:bodyPr wrap="square" rtlCol="0">
            <a:spAutoFit/>
          </a:bodyPr>
          <a:lstStyle/>
          <a:p>
            <a:r>
              <a:rPr lang="en-US" dirty="0">
                <a:solidFill>
                  <a:schemeClr val="bg1"/>
                </a:solidFill>
              </a:rPr>
              <a:t>Note: photogrammetry describes the process of orthorectifying / georeferencing the images not the specific band content</a:t>
            </a:r>
          </a:p>
        </p:txBody>
      </p:sp>
    </p:spTree>
    <p:extLst>
      <p:ext uri="{BB962C8B-B14F-4D97-AF65-F5344CB8AC3E}">
        <p14:creationId xmlns:p14="http://schemas.microsoft.com/office/powerpoint/2010/main" val="42664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952A-919A-C943-8C6C-134F493675B7}"/>
              </a:ext>
            </a:extLst>
          </p:cNvPr>
          <p:cNvSpPr>
            <a:spLocks noGrp="1"/>
          </p:cNvSpPr>
          <p:nvPr>
            <p:ph type="title"/>
          </p:nvPr>
        </p:nvSpPr>
        <p:spPr/>
        <p:txBody>
          <a:bodyPr/>
          <a:lstStyle/>
          <a:p>
            <a:r>
              <a:rPr lang="en-US" dirty="0"/>
              <a:t>So how does it work? </a:t>
            </a:r>
          </a:p>
        </p:txBody>
      </p:sp>
      <p:sp>
        <p:nvSpPr>
          <p:cNvPr id="3" name="Content Placeholder 2">
            <a:extLst>
              <a:ext uri="{FF2B5EF4-FFF2-40B4-BE49-F238E27FC236}">
                <a16:creationId xmlns:a16="http://schemas.microsoft.com/office/drawing/2014/main" id="{299FC968-B3AB-C949-815D-4C57E772E8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9090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Structure-from-motion?</a:t>
            </a:r>
          </a:p>
        </p:txBody>
      </p:sp>
      <p:sp>
        <p:nvSpPr>
          <p:cNvPr id="3" name="Text Placeholder 2"/>
          <p:cNvSpPr>
            <a:spLocks noGrp="1"/>
          </p:cNvSpPr>
          <p:nvPr>
            <p:ph type="body" idx="1"/>
          </p:nvPr>
        </p:nvSpPr>
        <p:spPr>
          <a:xfrm>
            <a:off x="300037" y="5955030"/>
            <a:ext cx="8435189" cy="1040130"/>
          </a:xfrm>
        </p:spPr>
        <p:txBody>
          <a:bodyPr/>
          <a:lstStyle/>
          <a:p>
            <a:pPr marL="0" indent="0" algn="ctr">
              <a:buNone/>
            </a:pPr>
            <a:r>
              <a:rPr lang="en-US" sz="2400" dirty="0"/>
              <a:t>Use the locations of the camera (motion) to interpret the geometry or 3D model (structure) of a scene </a:t>
            </a:r>
          </a:p>
          <a:p>
            <a:pPr marL="0" indent="0" algn="ctr">
              <a:buNone/>
            </a:pPr>
            <a:endParaRPr lang="en-US" sz="2400" dirty="0"/>
          </a:p>
        </p:txBody>
      </p:sp>
      <p:pic>
        <p:nvPicPr>
          <p:cNvPr id="4" name="Picture 3" descr="This figure shows a camera taking a photo at four different locations. The images are all of the same feature. Points on the feature that are shown in multiple photographs are tied to the images through line of sight tie lines. " title="Structure from Motion exampl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552" y="1500904"/>
            <a:ext cx="5799776" cy="4090047"/>
          </a:xfrm>
          <a:prstGeom prst="rect">
            <a:avLst/>
          </a:prstGeom>
        </p:spPr>
      </p:pic>
      <p:sp>
        <p:nvSpPr>
          <p:cNvPr id="5" name="TextBox 4"/>
          <p:cNvSpPr txBox="1"/>
          <p:nvPr/>
        </p:nvSpPr>
        <p:spPr>
          <a:xfrm>
            <a:off x="7518295" y="6577903"/>
            <a:ext cx="161775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Kate Shervais</a:t>
            </a:r>
          </a:p>
        </p:txBody>
      </p:sp>
    </p:spTree>
    <p:extLst>
      <p:ext uri="{BB962C8B-B14F-4D97-AF65-F5344CB8AC3E}">
        <p14:creationId xmlns:p14="http://schemas.microsoft.com/office/powerpoint/2010/main" val="38853739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features</a:t>
            </a:r>
          </a:p>
        </p:txBody>
      </p:sp>
      <p:pic>
        <p:nvPicPr>
          <p:cNvPr id="25" name="Picture 24" descr="This image is a background of hills and a river. On top, there is an animation that shows two cameras at different orientations photographing the same two features. " title="Matching features "/>
          <p:cNvPicPr>
            <a:picLocks noChangeAspect="1"/>
          </p:cNvPicPr>
          <p:nvPr/>
        </p:nvPicPr>
        <p:blipFill rotWithShape="1">
          <a:blip r:embed="rId3" cstate="print">
            <a:extLst>
              <a:ext uri="{28A0092B-C50C-407E-A947-70E740481C1C}">
                <a14:useLocalDpi xmlns:a14="http://schemas.microsoft.com/office/drawing/2010/main" val="0"/>
              </a:ext>
            </a:extLst>
          </a:blip>
          <a:srcRect t="7842" b="12420"/>
          <a:stretch/>
        </p:blipFill>
        <p:spPr>
          <a:xfrm>
            <a:off x="0" y="1388109"/>
            <a:ext cx="9144000" cy="5461099"/>
          </a:xfrm>
          <a:prstGeom prst="rect">
            <a:avLst/>
          </a:prstGeom>
        </p:spPr>
      </p:pic>
      <p:sp>
        <p:nvSpPr>
          <p:cNvPr id="26" name="Oval 25"/>
          <p:cNvSpPr/>
          <p:nvPr/>
        </p:nvSpPr>
        <p:spPr>
          <a:xfrm>
            <a:off x="474292" y="5037834"/>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27" name="Oval 26"/>
          <p:cNvSpPr/>
          <p:nvPr/>
        </p:nvSpPr>
        <p:spPr>
          <a:xfrm>
            <a:off x="3023076" y="6061904"/>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cxnSp>
        <p:nvCxnSpPr>
          <p:cNvPr id="28" name="Straight Connector 27"/>
          <p:cNvCxnSpPr/>
          <p:nvPr/>
        </p:nvCxnSpPr>
        <p:spPr>
          <a:xfrm rot="20801246">
            <a:off x="328810" y="1763811"/>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08888" y="1617380"/>
            <a:ext cx="5135112" cy="244785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Step 1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Match corresponding features </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and</a:t>
            </a: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measure</a:t>
            </a: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distances between them on the camera image plane </a:t>
            </a:r>
            <a:r>
              <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rPr>
              <a:t>d,</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rPr>
              <a:t>d’</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The Scale-Invariant Feature Transform is key to matching corresponding features despite varying distances</a:t>
            </a:r>
          </a:p>
        </p:txBody>
      </p:sp>
      <p:cxnSp>
        <p:nvCxnSpPr>
          <p:cNvPr id="30" name="Straight Connector 29"/>
          <p:cNvCxnSpPr/>
          <p:nvPr/>
        </p:nvCxnSpPr>
        <p:spPr>
          <a:xfrm flipV="1">
            <a:off x="533400" y="1693580"/>
            <a:ext cx="879568" cy="33528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33400" y="2988980"/>
            <a:ext cx="3295524" cy="20574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90810" y="1361009"/>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sp>
        <p:nvSpPr>
          <p:cNvPr id="33" name="TextBox 32"/>
          <p:cNvSpPr txBox="1"/>
          <p:nvPr/>
        </p:nvSpPr>
        <p:spPr>
          <a:xfrm>
            <a:off x="3429000" y="2386129"/>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cxnSp>
        <p:nvCxnSpPr>
          <p:cNvPr id="34" name="Straight Connector 33"/>
          <p:cNvCxnSpPr/>
          <p:nvPr/>
        </p:nvCxnSpPr>
        <p:spPr>
          <a:xfrm flipH="1" flipV="1">
            <a:off x="1090810" y="1746719"/>
            <a:ext cx="1944729" cy="43151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56547" y="2489764"/>
            <a:ext cx="145557" cy="36063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rot="20801246">
            <a:off x="1028313" y="2009038"/>
            <a:ext cx="381000" cy="228600"/>
            <a:chOff x="2133600" y="685800"/>
            <a:chExt cx="381000" cy="228600"/>
          </a:xfrm>
        </p:grpSpPr>
        <p:sp>
          <p:nvSpPr>
            <p:cNvPr id="37" name="Round Same Side Corner Rectangle 36"/>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38" name="Rectangle 37"/>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nvGrpSpPr>
          <p:cNvPr id="39" name="Group 38"/>
          <p:cNvGrpSpPr/>
          <p:nvPr/>
        </p:nvGrpSpPr>
        <p:grpSpPr>
          <a:xfrm rot="2441878">
            <a:off x="2621640" y="2744106"/>
            <a:ext cx="1524000" cy="762000"/>
            <a:chOff x="2649908" y="381000"/>
            <a:chExt cx="1524000" cy="762000"/>
          </a:xfrm>
        </p:grpSpPr>
        <p:cxnSp>
          <p:nvCxnSpPr>
            <p:cNvPr id="40" name="Straight Connector 39"/>
            <p:cNvCxnSpPr/>
            <p:nvPr/>
          </p:nvCxnSpPr>
          <p:spPr>
            <a:xfrm>
              <a:off x="2649908" y="381000"/>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200400" y="914400"/>
              <a:ext cx="381000" cy="228600"/>
              <a:chOff x="2133600" y="685800"/>
              <a:chExt cx="381000" cy="228600"/>
            </a:xfrm>
          </p:grpSpPr>
          <p:sp>
            <p:nvSpPr>
              <p:cNvPr id="42" name="Round Same Side Corner Rectangle 41"/>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43" name="Rectangle 42"/>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sp>
        <p:nvSpPr>
          <p:cNvPr id="44" name="TextBox 43"/>
          <p:cNvSpPr txBox="1"/>
          <p:nvPr/>
        </p:nvSpPr>
        <p:spPr>
          <a:xfrm>
            <a:off x="0" y="6595487"/>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spTree>
    <p:extLst>
      <p:ext uri="{BB962C8B-B14F-4D97-AF65-F5344CB8AC3E}">
        <p14:creationId xmlns:p14="http://schemas.microsoft.com/office/powerpoint/2010/main" val="17822020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par>
                                <p:cTn id="14" presetID="22" presetClass="entr" presetSubtype="4"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E49D-CB5C-5C4B-B0DB-DD6F5B6F56EF}"/>
              </a:ext>
            </a:extLst>
          </p:cNvPr>
          <p:cNvSpPr>
            <a:spLocks noGrp="1"/>
          </p:cNvSpPr>
          <p:nvPr>
            <p:ph type="title"/>
          </p:nvPr>
        </p:nvSpPr>
        <p:spPr>
          <a:xfrm>
            <a:off x="628650" y="365127"/>
            <a:ext cx="7886700" cy="867326"/>
          </a:xfrm>
        </p:spPr>
        <p:txBody>
          <a:bodyPr/>
          <a:lstStyle/>
          <a:p>
            <a:r>
              <a:rPr lang="en-US" dirty="0"/>
              <a:t>LiDAR and Photogrammetry</a:t>
            </a:r>
          </a:p>
        </p:txBody>
      </p:sp>
      <p:sp>
        <p:nvSpPr>
          <p:cNvPr id="3" name="Content Placeholder 2">
            <a:extLst>
              <a:ext uri="{FF2B5EF4-FFF2-40B4-BE49-F238E27FC236}">
                <a16:creationId xmlns:a16="http://schemas.microsoft.com/office/drawing/2014/main" id="{D17CB7B2-F82C-0F43-9849-F71E2FCFDB29}"/>
              </a:ext>
            </a:extLst>
          </p:cNvPr>
          <p:cNvSpPr>
            <a:spLocks noGrp="1"/>
          </p:cNvSpPr>
          <p:nvPr>
            <p:ph idx="1"/>
          </p:nvPr>
        </p:nvSpPr>
        <p:spPr>
          <a:xfrm>
            <a:off x="628650" y="1378226"/>
            <a:ext cx="7886700" cy="4798737"/>
          </a:xfrm>
        </p:spPr>
        <p:txBody>
          <a:bodyPr/>
          <a:lstStyle/>
          <a:p>
            <a:r>
              <a:rPr lang="en-US" dirty="0"/>
              <a:t>Two different techniques for getting similar or the same information: precise locations in 2D or 3D space</a:t>
            </a:r>
          </a:p>
          <a:p>
            <a:r>
              <a:rPr lang="en-US" dirty="0"/>
              <a:t>LiDAR – dense 3D point clouds that are precisely located in 3D space</a:t>
            </a:r>
          </a:p>
        </p:txBody>
      </p:sp>
      <p:pic>
        <p:nvPicPr>
          <p:cNvPr id="5" name="Picture 4">
            <a:extLst>
              <a:ext uri="{FF2B5EF4-FFF2-40B4-BE49-F238E27FC236}">
                <a16:creationId xmlns:a16="http://schemas.microsoft.com/office/drawing/2014/main" id="{FA6EDC99-A5C3-B141-952E-2DE2A32E8ED8}"/>
              </a:ext>
            </a:extLst>
          </p:cNvPr>
          <p:cNvPicPr>
            <a:picLocks noChangeAspect="1"/>
          </p:cNvPicPr>
          <p:nvPr/>
        </p:nvPicPr>
        <p:blipFill>
          <a:blip r:embed="rId2"/>
          <a:stretch>
            <a:fillRect/>
          </a:stretch>
        </p:blipFill>
        <p:spPr>
          <a:xfrm>
            <a:off x="6484868" y="3063874"/>
            <a:ext cx="2571750" cy="3429000"/>
          </a:xfrm>
          <a:prstGeom prst="rect">
            <a:avLst/>
          </a:prstGeom>
        </p:spPr>
      </p:pic>
      <p:sp>
        <p:nvSpPr>
          <p:cNvPr id="6" name="TextBox 5">
            <a:extLst>
              <a:ext uri="{FF2B5EF4-FFF2-40B4-BE49-F238E27FC236}">
                <a16:creationId xmlns:a16="http://schemas.microsoft.com/office/drawing/2014/main" id="{25F164DC-0FD5-0049-BC17-B600E11AF694}"/>
              </a:ext>
            </a:extLst>
          </p:cNvPr>
          <p:cNvSpPr txBox="1"/>
          <p:nvPr/>
        </p:nvSpPr>
        <p:spPr>
          <a:xfrm>
            <a:off x="5102087" y="6435400"/>
            <a:ext cx="4041913" cy="461665"/>
          </a:xfrm>
          <a:prstGeom prst="rect">
            <a:avLst/>
          </a:prstGeom>
          <a:noFill/>
        </p:spPr>
        <p:txBody>
          <a:bodyPr wrap="square" rtlCol="0">
            <a:spAutoFit/>
          </a:bodyPr>
          <a:lstStyle/>
          <a:p>
            <a:pPr algn="r"/>
            <a:r>
              <a:rPr lang="en-US" sz="1200" dirty="0"/>
              <a:t>By David </a:t>
            </a:r>
            <a:r>
              <a:rPr lang="en-US" sz="1200" dirty="0" err="1"/>
              <a:t>Monniaux</a:t>
            </a:r>
            <a:r>
              <a:rPr lang="en-US" sz="1200" dirty="0"/>
              <a:t> - Own work, CC BY-SA 3.0, https://</a:t>
            </a:r>
            <a:r>
              <a:rPr lang="en-US" sz="1200" dirty="0" err="1"/>
              <a:t>commons.wikimedia.org</a:t>
            </a:r>
            <a:r>
              <a:rPr lang="en-US" sz="1200" dirty="0"/>
              <a:t>/w/</a:t>
            </a:r>
            <a:r>
              <a:rPr lang="en-US" sz="1200" dirty="0" err="1"/>
              <a:t>index.php?curid</a:t>
            </a:r>
            <a:r>
              <a:rPr lang="en-US" sz="1200" dirty="0"/>
              <a:t>=1730946</a:t>
            </a:r>
          </a:p>
        </p:txBody>
      </p:sp>
      <p:pic>
        <p:nvPicPr>
          <p:cNvPr id="8" name="Picture 7">
            <a:extLst>
              <a:ext uri="{FF2B5EF4-FFF2-40B4-BE49-F238E27FC236}">
                <a16:creationId xmlns:a16="http://schemas.microsoft.com/office/drawing/2014/main" id="{D1F3D68F-C55F-2848-8EC7-8923BE0C5543}"/>
              </a:ext>
            </a:extLst>
          </p:cNvPr>
          <p:cNvPicPr>
            <a:picLocks noChangeAspect="1"/>
          </p:cNvPicPr>
          <p:nvPr/>
        </p:nvPicPr>
        <p:blipFill>
          <a:blip r:embed="rId3"/>
          <a:stretch>
            <a:fillRect/>
          </a:stretch>
        </p:blipFill>
        <p:spPr>
          <a:xfrm>
            <a:off x="87382" y="3527534"/>
            <a:ext cx="2571750" cy="3330466"/>
          </a:xfrm>
          <a:prstGeom prst="rect">
            <a:avLst/>
          </a:prstGeom>
        </p:spPr>
      </p:pic>
    </p:spTree>
    <p:extLst>
      <p:ext uri="{BB962C8B-B14F-4D97-AF65-F5344CB8AC3E}">
        <p14:creationId xmlns:p14="http://schemas.microsoft.com/office/powerpoint/2010/main" val="216483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Scale-invariant feature transform (SIFT)</a:t>
            </a:r>
          </a:p>
        </p:txBody>
      </p:sp>
      <p:pic>
        <p:nvPicPr>
          <p:cNvPr id="4" name="Picture 2" descr="C:\Users\Ed\Documents\OpenTopography\UNAM_workshop\IMG_59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2885">
            <a:off x="4610367" y="4215668"/>
            <a:ext cx="3121152" cy="2340864"/>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3" descr="These photographs all contain the same bush, but it is at different orientations and scales in each of them. There are red boxes highlighting the same feature in each photograph. " title="SIFT phot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13149">
            <a:off x="1193469" y="1617636"/>
            <a:ext cx="3121152" cy="2340864"/>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4" descr="C:\Users\Ed\Documents\OpenTopography\UNAM_workshop\IMG_593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414956">
            <a:off x="4659380" y="1544353"/>
            <a:ext cx="3121152" cy="2340864"/>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5" descr="C:\Users\Ed\Documents\OpenTopography\UNAM_workshop\IMG_594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95052">
            <a:off x="1105754" y="4330839"/>
            <a:ext cx="3121152" cy="234086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2541270" y="1885806"/>
            <a:ext cx="365175" cy="370674"/>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9" name="Rectangle 8"/>
          <p:cNvSpPr/>
          <p:nvPr/>
        </p:nvSpPr>
        <p:spPr>
          <a:xfrm>
            <a:off x="5406682" y="3529268"/>
            <a:ext cx="182588" cy="185338"/>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10" name="Rectangle 9"/>
          <p:cNvSpPr/>
          <p:nvPr/>
        </p:nvSpPr>
        <p:spPr>
          <a:xfrm>
            <a:off x="2541270" y="6060337"/>
            <a:ext cx="91294" cy="92669"/>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11" name="Rectangle 10"/>
          <p:cNvSpPr/>
          <p:nvPr/>
        </p:nvSpPr>
        <p:spPr>
          <a:xfrm>
            <a:off x="6373042" y="5956782"/>
            <a:ext cx="136941" cy="139003"/>
          </a:xfrm>
          <a:prstGeom prst="rect">
            <a:avLst/>
          </a:prstGeom>
          <a:no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12" name="TextBox 11"/>
          <p:cNvSpPr txBox="1"/>
          <p:nvPr/>
        </p:nvSpPr>
        <p:spPr>
          <a:xfrm>
            <a:off x="7729830" y="6559164"/>
            <a:ext cx="14141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r>
              <a:rPr kumimoji="0" lang="en-US" sz="1200" b="0" i="0" u="none" strike="noStrike" kern="1200" cap="none" spc="0" normalizeH="0" baseline="0" noProof="0" dirty="0">
                <a:ln>
                  <a:noFill/>
                </a:ln>
                <a:solidFill>
                  <a:srgbClr val="535353"/>
                </a:solidFill>
                <a:effectLst/>
                <a:uLnTx/>
                <a:uFillTx/>
                <a:latin typeface="Gill Sans Light"/>
                <a:cs typeface="Gill Sans Light"/>
              </a:rPr>
              <a:t> </a:t>
            </a:r>
          </a:p>
        </p:txBody>
      </p:sp>
    </p:spTree>
    <p:extLst>
      <p:ext uri="{BB962C8B-B14F-4D97-AF65-F5344CB8AC3E}">
        <p14:creationId xmlns:p14="http://schemas.microsoft.com/office/powerpoint/2010/main" val="334167390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Scale-invariant feature transform (sift)</a:t>
            </a:r>
          </a:p>
        </p:txBody>
      </p:sp>
      <p:pic>
        <p:nvPicPr>
          <p:cNvPr id="4" name="Content Placeholder 12" descr="This image is the same as the one on the previous slide. " title="SIF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4579" y="1516064"/>
            <a:ext cx="4656668" cy="3628114"/>
          </a:xfrm>
          <a:prstGeom prst="rect">
            <a:avLst/>
          </a:prstGeom>
          <a:ln w="3175">
            <a:miter lim="400000"/>
          </a:ln>
          <a:extLst>
            <a:ext uri="{C572A759-6A51-4108-AA02-DFA0A04FC94B}">
              <ma14:wrappingTextBoxFlag xmlns="" xmlns:ma14="http://schemas.microsoft.com/office/mac/drawingml/2011/main" val="1"/>
            </a:ext>
          </a:extLst>
        </p:spPr>
      </p:pic>
      <p:sp>
        <p:nvSpPr>
          <p:cNvPr id="5" name="TextBox 4"/>
          <p:cNvSpPr txBox="1"/>
          <p:nvPr/>
        </p:nvSpPr>
        <p:spPr>
          <a:xfrm>
            <a:off x="276578" y="5272509"/>
            <a:ext cx="8590845"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35353"/>
                </a:solidFill>
                <a:effectLst/>
                <a:uLnTx/>
                <a:uFillTx/>
                <a:latin typeface="Gill Sans Light"/>
                <a:cs typeface="Gill Sans Light"/>
              </a:rPr>
              <a:t>Finds matching features in multiple photographs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35353"/>
                </a:solidFill>
                <a:effectLst/>
                <a:uLnTx/>
                <a:uFillTx/>
                <a:latin typeface="Gill Sans Light"/>
                <a:cs typeface="Gill Sans Light"/>
              </a:rPr>
              <a:t>Scale, perspective, and illumination of the feature in the photograph do not affect algorithm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35353"/>
                </a:solidFill>
                <a:effectLst/>
                <a:uLnTx/>
                <a:uFillTx/>
                <a:latin typeface="Gill Sans Light"/>
                <a:cs typeface="Gill Sans Light"/>
              </a:rPr>
              <a:t>Used as the input for calculating camera locations</a:t>
            </a:r>
          </a:p>
        </p:txBody>
      </p:sp>
      <p:sp>
        <p:nvSpPr>
          <p:cNvPr id="6" name="TextBox 5"/>
          <p:cNvSpPr txBox="1"/>
          <p:nvPr/>
        </p:nvSpPr>
        <p:spPr>
          <a:xfrm>
            <a:off x="7729830" y="6559164"/>
            <a:ext cx="14141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r>
              <a:rPr kumimoji="0" lang="en-US" sz="1200" b="0" i="0" u="none" strike="noStrike" kern="1200" cap="none" spc="0" normalizeH="0" baseline="0" noProof="0" dirty="0">
                <a:ln>
                  <a:noFill/>
                </a:ln>
                <a:solidFill>
                  <a:srgbClr val="535353"/>
                </a:solidFill>
                <a:effectLst/>
                <a:uLnTx/>
                <a:uFillTx/>
                <a:latin typeface="Gill Sans Light"/>
                <a:cs typeface="Gill Sans Light"/>
              </a:rPr>
              <a:t> </a:t>
            </a:r>
          </a:p>
        </p:txBody>
      </p:sp>
    </p:spTree>
    <p:extLst>
      <p:ext uri="{BB962C8B-B14F-4D97-AF65-F5344CB8AC3E}">
        <p14:creationId xmlns:p14="http://schemas.microsoft.com/office/powerpoint/2010/main" val="39037249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670" y="589589"/>
            <a:ext cx="6154326" cy="787266"/>
          </a:xfrm>
        </p:spPr>
        <p:txBody>
          <a:bodyPr/>
          <a:lstStyle/>
          <a:p>
            <a:r>
              <a:rPr lang="en-US" dirty="0"/>
              <a:t>Find camera locations</a:t>
            </a:r>
          </a:p>
        </p:txBody>
      </p:sp>
      <p:sp>
        <p:nvSpPr>
          <p:cNvPr id="3" name="Text Placeholder 2"/>
          <p:cNvSpPr>
            <a:spLocks noGrp="1"/>
          </p:cNvSpPr>
          <p:nvPr>
            <p:ph type="body" idx="1"/>
          </p:nvPr>
        </p:nvSpPr>
        <p:spPr>
          <a:xfrm>
            <a:off x="300037" y="1987868"/>
            <a:ext cx="8435189" cy="3719513"/>
          </a:xfrm>
        </p:spPr>
        <p:txBody>
          <a:bodyPr/>
          <a:lstStyle/>
          <a:p>
            <a:endParaRPr lang="en-US"/>
          </a:p>
        </p:txBody>
      </p:sp>
      <p:pic>
        <p:nvPicPr>
          <p:cNvPr id="4" name="Picture 3" descr="This image is a background of hills and a river. On top, there is an animation that shows the calculated distance between two features on the surface seen by two camera locations. The positions are described in 2D by the distance between them in the X and Z directions. " title="Find camera locations"/>
          <p:cNvPicPr>
            <a:picLocks noChangeAspect="1"/>
          </p:cNvPicPr>
          <p:nvPr/>
        </p:nvPicPr>
        <p:blipFill rotWithShape="1">
          <a:blip r:embed="rId3" cstate="print">
            <a:extLst>
              <a:ext uri="{28A0092B-C50C-407E-A947-70E740481C1C}">
                <a14:useLocalDpi xmlns:a14="http://schemas.microsoft.com/office/drawing/2010/main" val="0"/>
              </a:ext>
            </a:extLst>
          </a:blip>
          <a:srcRect t="7842" b="12420"/>
          <a:stretch/>
        </p:blipFill>
        <p:spPr>
          <a:xfrm>
            <a:off x="0" y="1396901"/>
            <a:ext cx="9144000" cy="5461099"/>
          </a:xfrm>
          <a:prstGeom prst="rect">
            <a:avLst/>
          </a:prstGeom>
        </p:spPr>
      </p:pic>
      <p:cxnSp>
        <p:nvCxnSpPr>
          <p:cNvPr id="5" name="Straight Connector 4"/>
          <p:cNvCxnSpPr/>
          <p:nvPr/>
        </p:nvCxnSpPr>
        <p:spPr>
          <a:xfrm flipV="1">
            <a:off x="533400" y="1693563"/>
            <a:ext cx="879568" cy="33528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33400" y="2988963"/>
            <a:ext cx="3295524" cy="20574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74292" y="5037817"/>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8" name="Oval 7"/>
          <p:cNvSpPr/>
          <p:nvPr/>
        </p:nvSpPr>
        <p:spPr>
          <a:xfrm>
            <a:off x="3023076" y="6061887"/>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cxnSp>
        <p:nvCxnSpPr>
          <p:cNvPr id="9" name="Straight Connector 8"/>
          <p:cNvCxnSpPr/>
          <p:nvPr/>
        </p:nvCxnSpPr>
        <p:spPr>
          <a:xfrm flipH="1" flipV="1">
            <a:off x="1090810" y="1746702"/>
            <a:ext cx="1944729" cy="43151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56547" y="2489747"/>
            <a:ext cx="145557" cy="36063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20801246">
            <a:off x="328810" y="1763794"/>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rot="20801246">
            <a:off x="1028313" y="2009021"/>
            <a:ext cx="381000" cy="228600"/>
            <a:chOff x="2133600" y="685800"/>
            <a:chExt cx="381000" cy="228600"/>
          </a:xfrm>
        </p:grpSpPr>
        <p:sp>
          <p:nvSpPr>
            <p:cNvPr id="13" name="Round Same Side Corner Rectangle 12"/>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14" name="Rectangle 13"/>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nvGrpSpPr>
          <p:cNvPr id="15" name="Group 14"/>
          <p:cNvGrpSpPr/>
          <p:nvPr/>
        </p:nvGrpSpPr>
        <p:grpSpPr>
          <a:xfrm rot="2441878">
            <a:off x="2621640" y="2744089"/>
            <a:ext cx="1524000" cy="762000"/>
            <a:chOff x="2649908" y="381000"/>
            <a:chExt cx="1524000" cy="762000"/>
          </a:xfrm>
        </p:grpSpPr>
        <p:cxnSp>
          <p:nvCxnSpPr>
            <p:cNvPr id="16" name="Straight Connector 15"/>
            <p:cNvCxnSpPr/>
            <p:nvPr/>
          </p:nvCxnSpPr>
          <p:spPr>
            <a:xfrm>
              <a:off x="2649908" y="381000"/>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200400" y="914400"/>
              <a:ext cx="381000" cy="228600"/>
              <a:chOff x="2133600" y="685800"/>
              <a:chExt cx="381000" cy="228600"/>
            </a:xfrm>
          </p:grpSpPr>
          <p:sp>
            <p:nvSpPr>
              <p:cNvPr id="18" name="Round Same Side Corner Rectangle 17"/>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19" name="Rectangle 18"/>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sp>
        <p:nvSpPr>
          <p:cNvPr id="20" name="TextBox 19"/>
          <p:cNvSpPr txBox="1"/>
          <p:nvPr/>
        </p:nvSpPr>
        <p:spPr>
          <a:xfrm>
            <a:off x="1090810" y="1360992"/>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sp>
        <p:nvSpPr>
          <p:cNvPr id="21" name="TextBox 20"/>
          <p:cNvSpPr txBox="1"/>
          <p:nvPr/>
        </p:nvSpPr>
        <p:spPr>
          <a:xfrm>
            <a:off x="3429000" y="2386112"/>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cxnSp>
        <p:nvCxnSpPr>
          <p:cNvPr id="22" name="Straight Arrow Connector 21"/>
          <p:cNvCxnSpPr/>
          <p:nvPr/>
        </p:nvCxnSpPr>
        <p:spPr>
          <a:xfrm flipH="1">
            <a:off x="2699709" y="2413829"/>
            <a:ext cx="419564" cy="50860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609596" y="2420296"/>
            <a:ext cx="320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cxnSp>
        <p:nvCxnSpPr>
          <p:cNvPr id="24" name="Straight Arrow Connector 23"/>
          <p:cNvCxnSpPr/>
          <p:nvPr/>
        </p:nvCxnSpPr>
        <p:spPr>
          <a:xfrm>
            <a:off x="684074" y="1871130"/>
            <a:ext cx="77926" cy="39393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3808" y="1933831"/>
            <a:ext cx="2519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sp>
        <p:nvSpPr>
          <p:cNvPr id="26" name="TextBox 25"/>
          <p:cNvSpPr txBox="1"/>
          <p:nvPr/>
        </p:nvSpPr>
        <p:spPr>
          <a:xfrm>
            <a:off x="4008888" y="1617363"/>
            <a:ext cx="5135112" cy="452431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Step 2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When we have the matching locations of multiple points on two or more photos, there is usually just one mathematical solution for where the photos were taken.</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Therefore, we can calculate</a:t>
            </a: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individual camera positions </a:t>
            </a:r>
            <a:r>
              <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rPr>
              <a:t>(x, y, z), (x’, y’, z’), </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orientations </a:t>
            </a:r>
            <a:r>
              <a:rPr kumimoji="0" lang="en-US" sz="1600" b="0" i="1" u="none" strike="noStrike" kern="1200" cap="none" spc="0" normalizeH="0" baseline="0" noProof="0" dirty="0" err="1">
                <a:ln>
                  <a:noFill/>
                </a:ln>
                <a:solidFill>
                  <a:srgbClr val="535353"/>
                </a:solidFill>
                <a:effectLst/>
                <a:uLnTx/>
                <a:uFillTx/>
                <a:latin typeface="Gill Sans Light"/>
                <a:cs typeface="Arial" panose="020B0604020202020204" pitchFamily="34" charset="0"/>
              </a:rPr>
              <a:t>i</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0" i="1" u="none" strike="noStrike" kern="1200" cap="none" spc="0" normalizeH="0" baseline="0" noProof="0" dirty="0" err="1">
                <a:ln>
                  <a:noFill/>
                </a:ln>
                <a:solidFill>
                  <a:srgbClr val="535353"/>
                </a:solidFill>
                <a:effectLst/>
                <a:uLnTx/>
                <a:uFillTx/>
                <a:latin typeface="Gill Sans Light"/>
                <a:cs typeface="Arial" panose="020B0604020202020204" pitchFamily="34" charset="0"/>
              </a:rPr>
              <a:t>i</a:t>
            </a:r>
            <a:r>
              <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rPr>
              <a:t>’</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focal lengths </a:t>
            </a:r>
            <a:r>
              <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rPr>
              <a:t>f</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rPr>
              <a:t>f’</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and relative positions of corresponding features </a:t>
            </a:r>
            <a:r>
              <a:rPr kumimoji="0" lang="en-US" sz="1600" b="0" i="1" u="none" strike="noStrike" kern="1200" cap="none" spc="0" normalizeH="0" baseline="0" noProof="0" dirty="0">
                <a:ln>
                  <a:noFill/>
                </a:ln>
                <a:solidFill>
                  <a:srgbClr val="535353"/>
                </a:solidFill>
                <a:effectLst/>
                <a:uLnTx/>
                <a:uFillTx/>
                <a:latin typeface="Gill Sans Light"/>
                <a:cs typeface="Arial" panose="020B0604020202020204" pitchFamily="34" charset="0"/>
              </a:rPr>
              <a:t>b, h, </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in a single step known as </a:t>
            </a: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“bundle adjustment.”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p:txBody>
      </p:sp>
      <p:sp>
        <p:nvSpPr>
          <p:cNvPr id="27" name="TextBox 26"/>
          <p:cNvSpPr txBox="1"/>
          <p:nvPr/>
        </p:nvSpPr>
        <p:spPr>
          <a:xfrm>
            <a:off x="1368387" y="1845963"/>
            <a:ext cx="858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sp>
        <p:nvSpPr>
          <p:cNvPr id="28" name="TextBox 27"/>
          <p:cNvSpPr txBox="1"/>
          <p:nvPr/>
        </p:nvSpPr>
        <p:spPr>
          <a:xfrm>
            <a:off x="2098034" y="3094455"/>
            <a:ext cx="971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cxnSp>
        <p:nvCxnSpPr>
          <p:cNvPr id="29" name="Straight Connector 28"/>
          <p:cNvCxnSpPr/>
          <p:nvPr/>
        </p:nvCxnSpPr>
        <p:spPr>
          <a:xfrm>
            <a:off x="1283200" y="2189968"/>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284022" y="2176401"/>
            <a:ext cx="120400" cy="4578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61449" y="3413803"/>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933891" y="3400236"/>
            <a:ext cx="245472" cy="3119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83524" y="2489747"/>
            <a:ext cx="247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endPar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34" name="TextBox 33"/>
          <p:cNvSpPr txBox="1"/>
          <p:nvPr/>
        </p:nvSpPr>
        <p:spPr>
          <a:xfrm>
            <a:off x="2921238" y="3601685"/>
            <a:ext cx="296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a:t>
            </a:r>
          </a:p>
        </p:txBody>
      </p:sp>
      <p:cxnSp>
        <p:nvCxnSpPr>
          <p:cNvPr id="35" name="Straight Connector 34"/>
          <p:cNvCxnSpPr/>
          <p:nvPr/>
        </p:nvCxnSpPr>
        <p:spPr>
          <a:xfrm>
            <a:off x="520938" y="5080547"/>
            <a:ext cx="332481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069722" y="6104617"/>
            <a:ext cx="784576"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854298" y="5080547"/>
            <a:ext cx="0" cy="102407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828924" y="5407916"/>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h</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39" name="TextBox 38"/>
          <p:cNvSpPr txBox="1"/>
          <p:nvPr/>
        </p:nvSpPr>
        <p:spPr>
          <a:xfrm>
            <a:off x="1600200" y="5808363"/>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b</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cxnSp>
        <p:nvCxnSpPr>
          <p:cNvPr id="40" name="Straight Connector 39"/>
          <p:cNvCxnSpPr/>
          <p:nvPr/>
        </p:nvCxnSpPr>
        <p:spPr>
          <a:xfrm>
            <a:off x="519510" y="5080547"/>
            <a:ext cx="0" cy="10575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12392" y="6121709"/>
            <a:ext cx="255605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0" y="6595487"/>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spTree>
    <p:extLst>
      <p:ext uri="{BB962C8B-B14F-4D97-AF65-F5344CB8AC3E}">
        <p14:creationId xmlns:p14="http://schemas.microsoft.com/office/powerpoint/2010/main" val="13083023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par>
                                <p:cTn id="35" presetID="22" presetClass="entr" presetSubtype="1"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500"/>
                                        <p:tgtEl>
                                          <p:spTgt spid="40"/>
                                        </p:tgtEl>
                                      </p:cBhvr>
                                    </p:animEffect>
                                  </p:childTnLst>
                                </p:cTn>
                              </p:par>
                              <p:par>
                                <p:cTn id="38" presetID="22" presetClass="entr" presetSubtype="8"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28" grpId="0"/>
      <p:bldP spid="33" grpId="0"/>
      <p:bldP spid="34" grpId="0"/>
      <p:bldP spid="38"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Multi-view stereo</a:t>
            </a:r>
          </a:p>
        </p:txBody>
      </p:sp>
      <p:pic>
        <p:nvPicPr>
          <p:cNvPr id="4" name="Picture 3" descr="This image is a background of hills and a river. On top, there is an animation that shows the calculated distance between two features on the surface seen by two camera locations. The positions are described in 2D by the distance between them in the X and Z directions. This is the same as the previous slide. " title="Multi-view stereo"/>
          <p:cNvPicPr>
            <a:picLocks noChangeAspect="1"/>
          </p:cNvPicPr>
          <p:nvPr/>
        </p:nvPicPr>
        <p:blipFill rotWithShape="1">
          <a:blip r:embed="rId3" cstate="print">
            <a:extLst>
              <a:ext uri="{28A0092B-C50C-407E-A947-70E740481C1C}">
                <a14:useLocalDpi xmlns:a14="http://schemas.microsoft.com/office/drawing/2010/main" val="0"/>
              </a:ext>
            </a:extLst>
          </a:blip>
          <a:srcRect t="7842" b="12420"/>
          <a:stretch/>
        </p:blipFill>
        <p:spPr>
          <a:xfrm>
            <a:off x="0" y="1396901"/>
            <a:ext cx="9144000" cy="5461099"/>
          </a:xfrm>
          <a:prstGeom prst="rect">
            <a:avLst/>
          </a:prstGeom>
        </p:spPr>
      </p:pic>
      <p:cxnSp>
        <p:nvCxnSpPr>
          <p:cNvPr id="44" name="Straight Connector 43"/>
          <p:cNvCxnSpPr/>
          <p:nvPr/>
        </p:nvCxnSpPr>
        <p:spPr>
          <a:xfrm flipV="1">
            <a:off x="533400" y="1693571"/>
            <a:ext cx="879568" cy="33528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3400" y="2988971"/>
            <a:ext cx="3295524" cy="20574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74292" y="5037825"/>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47" name="Oval 46"/>
          <p:cNvSpPr/>
          <p:nvPr/>
        </p:nvSpPr>
        <p:spPr>
          <a:xfrm>
            <a:off x="3023076" y="6061895"/>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cxnSp>
        <p:nvCxnSpPr>
          <p:cNvPr id="48" name="Straight Connector 47"/>
          <p:cNvCxnSpPr/>
          <p:nvPr/>
        </p:nvCxnSpPr>
        <p:spPr>
          <a:xfrm flipH="1" flipV="1">
            <a:off x="1090810" y="1746710"/>
            <a:ext cx="1944729" cy="43151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056547" y="2489755"/>
            <a:ext cx="145557" cy="36063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20801246">
            <a:off x="328810" y="1763802"/>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rot="20801246">
            <a:off x="1028313" y="2009029"/>
            <a:ext cx="381000" cy="228600"/>
            <a:chOff x="2133600" y="685800"/>
            <a:chExt cx="381000" cy="228600"/>
          </a:xfrm>
        </p:grpSpPr>
        <p:sp>
          <p:nvSpPr>
            <p:cNvPr id="52" name="Round Same Side Corner Rectangle 51"/>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53" name="Rectangle 52"/>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nvGrpSpPr>
          <p:cNvPr id="54" name="Group 53"/>
          <p:cNvGrpSpPr/>
          <p:nvPr/>
        </p:nvGrpSpPr>
        <p:grpSpPr>
          <a:xfrm rot="2441878">
            <a:off x="2621640" y="2744097"/>
            <a:ext cx="1524000" cy="762000"/>
            <a:chOff x="2649908" y="381000"/>
            <a:chExt cx="1524000" cy="762000"/>
          </a:xfrm>
        </p:grpSpPr>
        <p:cxnSp>
          <p:nvCxnSpPr>
            <p:cNvPr id="55" name="Straight Connector 54"/>
            <p:cNvCxnSpPr/>
            <p:nvPr/>
          </p:nvCxnSpPr>
          <p:spPr>
            <a:xfrm>
              <a:off x="2649908" y="381000"/>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3200400" y="914400"/>
              <a:ext cx="381000" cy="228600"/>
              <a:chOff x="2133600" y="685800"/>
              <a:chExt cx="381000" cy="228600"/>
            </a:xfrm>
          </p:grpSpPr>
          <p:sp>
            <p:nvSpPr>
              <p:cNvPr id="57" name="Round Same Side Corner Rectangle 56"/>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58" name="Rectangle 57"/>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sp>
        <p:nvSpPr>
          <p:cNvPr id="59" name="TextBox 58"/>
          <p:cNvSpPr txBox="1"/>
          <p:nvPr/>
        </p:nvSpPr>
        <p:spPr>
          <a:xfrm>
            <a:off x="1090810" y="1361000"/>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sp>
        <p:nvSpPr>
          <p:cNvPr id="60" name="TextBox 59"/>
          <p:cNvSpPr txBox="1"/>
          <p:nvPr/>
        </p:nvSpPr>
        <p:spPr>
          <a:xfrm>
            <a:off x="3429000" y="238612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cxnSp>
        <p:nvCxnSpPr>
          <p:cNvPr id="61" name="Straight Arrow Connector 60"/>
          <p:cNvCxnSpPr/>
          <p:nvPr/>
        </p:nvCxnSpPr>
        <p:spPr>
          <a:xfrm flipH="1">
            <a:off x="2699709" y="2413837"/>
            <a:ext cx="419564" cy="50860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609596" y="2420304"/>
            <a:ext cx="320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cxnSp>
        <p:nvCxnSpPr>
          <p:cNvPr id="63" name="Straight Arrow Connector 62"/>
          <p:cNvCxnSpPr/>
          <p:nvPr/>
        </p:nvCxnSpPr>
        <p:spPr>
          <a:xfrm>
            <a:off x="684074" y="1871138"/>
            <a:ext cx="77926" cy="39393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33808" y="1933839"/>
            <a:ext cx="2519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sp>
        <p:nvSpPr>
          <p:cNvPr id="65" name="TextBox 64"/>
          <p:cNvSpPr txBox="1"/>
          <p:nvPr/>
        </p:nvSpPr>
        <p:spPr>
          <a:xfrm>
            <a:off x="4008888" y="1617371"/>
            <a:ext cx="5135112" cy="481978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Step 3</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Next, a dense point cloud and 3D surface are determined using the known camera parameters and the sparse point cloud as input.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All pixels in all images are used so the dense model is similar in resolution to the raw photographs (typically 100s–1000s point/m</a:t>
            </a:r>
            <a:r>
              <a:rPr kumimoji="0" lang="en-US" sz="1600" b="0" i="0" u="none" strike="noStrike" kern="1200" cap="none" spc="0" normalizeH="0" baseline="30000" noProof="0" dirty="0">
                <a:ln>
                  <a:noFill/>
                </a:ln>
                <a:solidFill>
                  <a:srgbClr val="535353"/>
                </a:solidFill>
                <a:effectLst/>
                <a:uLnTx/>
                <a:uFillTx/>
                <a:latin typeface="Gill Sans Light"/>
                <a:cs typeface="Arial" panose="020B0604020202020204" pitchFamily="34" charset="0"/>
              </a:rPr>
              <a:t>2</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This step is called “</a:t>
            </a: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multi-view stereo matching” (MVS).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66" name="TextBox 65"/>
          <p:cNvSpPr txBox="1"/>
          <p:nvPr/>
        </p:nvSpPr>
        <p:spPr>
          <a:xfrm>
            <a:off x="1368387" y="1845971"/>
            <a:ext cx="858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sp>
        <p:nvSpPr>
          <p:cNvPr id="67" name="TextBox 66"/>
          <p:cNvSpPr txBox="1"/>
          <p:nvPr/>
        </p:nvSpPr>
        <p:spPr>
          <a:xfrm>
            <a:off x="2098034" y="3094463"/>
            <a:ext cx="971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cxnSp>
        <p:nvCxnSpPr>
          <p:cNvPr id="68" name="Straight Connector 67"/>
          <p:cNvCxnSpPr/>
          <p:nvPr/>
        </p:nvCxnSpPr>
        <p:spPr>
          <a:xfrm>
            <a:off x="1283200" y="2189976"/>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284022" y="2176409"/>
            <a:ext cx="120400" cy="4578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61449" y="3413811"/>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2933891" y="3400244"/>
            <a:ext cx="245472" cy="3119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183524" y="2489755"/>
            <a:ext cx="247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endPar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73" name="TextBox 72"/>
          <p:cNvSpPr txBox="1"/>
          <p:nvPr/>
        </p:nvSpPr>
        <p:spPr>
          <a:xfrm>
            <a:off x="2921238" y="3601693"/>
            <a:ext cx="296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a:t>
            </a:r>
          </a:p>
        </p:txBody>
      </p:sp>
      <p:cxnSp>
        <p:nvCxnSpPr>
          <p:cNvPr id="74" name="Straight Connector 73"/>
          <p:cNvCxnSpPr/>
          <p:nvPr/>
        </p:nvCxnSpPr>
        <p:spPr>
          <a:xfrm>
            <a:off x="520938" y="5080555"/>
            <a:ext cx="332481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069722" y="6104625"/>
            <a:ext cx="784576"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854298" y="5080555"/>
            <a:ext cx="0" cy="102407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828924" y="5407924"/>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h</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78" name="TextBox 77"/>
          <p:cNvSpPr txBox="1"/>
          <p:nvPr/>
        </p:nvSpPr>
        <p:spPr>
          <a:xfrm>
            <a:off x="1600200" y="5808371"/>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b</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cxnSp>
        <p:nvCxnSpPr>
          <p:cNvPr id="79" name="Straight Connector 78"/>
          <p:cNvCxnSpPr/>
          <p:nvPr/>
        </p:nvCxnSpPr>
        <p:spPr>
          <a:xfrm>
            <a:off x="519510" y="5080555"/>
            <a:ext cx="0" cy="10575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512392" y="6121717"/>
            <a:ext cx="255605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0" y="6595487"/>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spTree>
    <p:extLst>
      <p:ext uri="{BB962C8B-B14F-4D97-AF65-F5344CB8AC3E}">
        <p14:creationId xmlns:p14="http://schemas.microsoft.com/office/powerpoint/2010/main" val="38113768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georectification</a:t>
            </a:r>
            <a:endParaRPr lang="en-US" dirty="0"/>
          </a:p>
        </p:txBody>
      </p:sp>
      <p:sp>
        <p:nvSpPr>
          <p:cNvPr id="3" name="Text Placeholder 2"/>
          <p:cNvSpPr>
            <a:spLocks noGrp="1"/>
          </p:cNvSpPr>
          <p:nvPr>
            <p:ph type="body" idx="1"/>
          </p:nvPr>
        </p:nvSpPr>
        <p:spPr>
          <a:xfrm>
            <a:off x="300037" y="1987868"/>
            <a:ext cx="8435189" cy="3719513"/>
          </a:xfrm>
        </p:spPr>
        <p:txBody>
          <a:bodyPr/>
          <a:lstStyle/>
          <a:p>
            <a:endParaRPr lang="en-US"/>
          </a:p>
        </p:txBody>
      </p:sp>
      <p:pic>
        <p:nvPicPr>
          <p:cNvPr id="4" name="Picture 3" descr="This image is a background of hills and a river. On top, there is an animation that shows the calculated distance between two features on the surface seen by two camera locations. The positions are described in 2D by the distance between them in the X and Z directions. This is the same as the previous slide. " title="Georectification"/>
          <p:cNvPicPr>
            <a:picLocks noChangeAspect="1"/>
          </p:cNvPicPr>
          <p:nvPr/>
        </p:nvPicPr>
        <p:blipFill rotWithShape="1">
          <a:blip r:embed="rId3" cstate="print">
            <a:extLst>
              <a:ext uri="{28A0092B-C50C-407E-A947-70E740481C1C}">
                <a14:useLocalDpi xmlns:a14="http://schemas.microsoft.com/office/drawing/2010/main" val="0"/>
              </a:ext>
            </a:extLst>
          </a:blip>
          <a:srcRect t="7842" b="12420"/>
          <a:stretch/>
        </p:blipFill>
        <p:spPr>
          <a:xfrm>
            <a:off x="0" y="1396901"/>
            <a:ext cx="9144000" cy="5461099"/>
          </a:xfrm>
          <a:prstGeom prst="rect">
            <a:avLst/>
          </a:prstGeom>
        </p:spPr>
      </p:pic>
      <p:cxnSp>
        <p:nvCxnSpPr>
          <p:cNvPr id="5" name="Straight Connector 4"/>
          <p:cNvCxnSpPr/>
          <p:nvPr/>
        </p:nvCxnSpPr>
        <p:spPr>
          <a:xfrm flipV="1">
            <a:off x="533400" y="1693561"/>
            <a:ext cx="879568" cy="33528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33400" y="2988961"/>
            <a:ext cx="3295524" cy="20574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74292" y="5037815"/>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8" name="Oval 7"/>
          <p:cNvSpPr/>
          <p:nvPr/>
        </p:nvSpPr>
        <p:spPr>
          <a:xfrm>
            <a:off x="3023076" y="6061885"/>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cxnSp>
        <p:nvCxnSpPr>
          <p:cNvPr id="9" name="Straight Connector 8"/>
          <p:cNvCxnSpPr/>
          <p:nvPr/>
        </p:nvCxnSpPr>
        <p:spPr>
          <a:xfrm flipH="1" flipV="1">
            <a:off x="1090810" y="1746700"/>
            <a:ext cx="1944729" cy="43151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56547" y="2489745"/>
            <a:ext cx="145557" cy="36063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20801246">
            <a:off x="328810" y="1763792"/>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rot="20801246">
            <a:off x="1028313" y="2009019"/>
            <a:ext cx="381000" cy="228600"/>
            <a:chOff x="2133600" y="685800"/>
            <a:chExt cx="381000" cy="228600"/>
          </a:xfrm>
        </p:grpSpPr>
        <p:sp>
          <p:nvSpPr>
            <p:cNvPr id="13" name="Round Same Side Corner Rectangle 12"/>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14" name="Rectangle 13"/>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nvGrpSpPr>
          <p:cNvPr id="15" name="Group 14"/>
          <p:cNvGrpSpPr/>
          <p:nvPr/>
        </p:nvGrpSpPr>
        <p:grpSpPr>
          <a:xfrm rot="2441878">
            <a:off x="2621640" y="2744087"/>
            <a:ext cx="1524000" cy="762000"/>
            <a:chOff x="2649908" y="381000"/>
            <a:chExt cx="1524000" cy="762000"/>
          </a:xfrm>
        </p:grpSpPr>
        <p:cxnSp>
          <p:nvCxnSpPr>
            <p:cNvPr id="16" name="Straight Connector 15"/>
            <p:cNvCxnSpPr/>
            <p:nvPr/>
          </p:nvCxnSpPr>
          <p:spPr>
            <a:xfrm>
              <a:off x="2649908" y="381000"/>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200400" y="914400"/>
              <a:ext cx="381000" cy="228600"/>
              <a:chOff x="2133600" y="685800"/>
              <a:chExt cx="381000" cy="228600"/>
            </a:xfrm>
          </p:grpSpPr>
          <p:sp>
            <p:nvSpPr>
              <p:cNvPr id="18" name="Round Same Side Corner Rectangle 17"/>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19" name="Rectangle 18"/>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sp>
        <p:nvSpPr>
          <p:cNvPr id="20" name="TextBox 19"/>
          <p:cNvSpPr txBox="1"/>
          <p:nvPr/>
        </p:nvSpPr>
        <p:spPr>
          <a:xfrm>
            <a:off x="1090810" y="1360990"/>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sp>
        <p:nvSpPr>
          <p:cNvPr id="21" name="TextBox 20"/>
          <p:cNvSpPr txBox="1"/>
          <p:nvPr/>
        </p:nvSpPr>
        <p:spPr>
          <a:xfrm>
            <a:off x="3429000" y="238611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cxnSp>
        <p:nvCxnSpPr>
          <p:cNvPr id="22" name="Straight Arrow Connector 21"/>
          <p:cNvCxnSpPr/>
          <p:nvPr/>
        </p:nvCxnSpPr>
        <p:spPr>
          <a:xfrm flipH="1">
            <a:off x="2699709" y="2413827"/>
            <a:ext cx="419564" cy="50860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609596" y="2420294"/>
            <a:ext cx="320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cxnSp>
        <p:nvCxnSpPr>
          <p:cNvPr id="24" name="Straight Arrow Connector 23"/>
          <p:cNvCxnSpPr/>
          <p:nvPr/>
        </p:nvCxnSpPr>
        <p:spPr>
          <a:xfrm>
            <a:off x="684074" y="1871128"/>
            <a:ext cx="77926" cy="39393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3808" y="1933829"/>
            <a:ext cx="2519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sp>
        <p:nvSpPr>
          <p:cNvPr id="26" name="TextBox 25"/>
          <p:cNvSpPr txBox="1"/>
          <p:nvPr/>
        </p:nvSpPr>
        <p:spPr>
          <a:xfrm>
            <a:off x="1368387" y="1845961"/>
            <a:ext cx="858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sp>
        <p:nvSpPr>
          <p:cNvPr id="27" name="TextBox 26"/>
          <p:cNvSpPr txBox="1"/>
          <p:nvPr/>
        </p:nvSpPr>
        <p:spPr>
          <a:xfrm>
            <a:off x="2098034" y="3094453"/>
            <a:ext cx="971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cxnSp>
        <p:nvCxnSpPr>
          <p:cNvPr id="28" name="Straight Connector 27"/>
          <p:cNvCxnSpPr/>
          <p:nvPr/>
        </p:nvCxnSpPr>
        <p:spPr>
          <a:xfrm>
            <a:off x="1283200" y="2189966"/>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284022" y="2176399"/>
            <a:ext cx="120400" cy="4578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161449" y="3413801"/>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933891" y="3400234"/>
            <a:ext cx="245472" cy="3119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83524" y="2489745"/>
            <a:ext cx="247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endPar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33" name="TextBox 32"/>
          <p:cNvSpPr txBox="1"/>
          <p:nvPr/>
        </p:nvSpPr>
        <p:spPr>
          <a:xfrm>
            <a:off x="2921238" y="3601683"/>
            <a:ext cx="296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a:t>
            </a:r>
          </a:p>
        </p:txBody>
      </p:sp>
      <p:cxnSp>
        <p:nvCxnSpPr>
          <p:cNvPr id="34" name="Straight Connector 33"/>
          <p:cNvCxnSpPr/>
          <p:nvPr/>
        </p:nvCxnSpPr>
        <p:spPr>
          <a:xfrm>
            <a:off x="520938" y="5080545"/>
            <a:ext cx="332481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069722" y="6104615"/>
            <a:ext cx="784576"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54298" y="5080545"/>
            <a:ext cx="0" cy="102407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28924" y="5407914"/>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h</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38" name="TextBox 37"/>
          <p:cNvSpPr txBox="1"/>
          <p:nvPr/>
        </p:nvSpPr>
        <p:spPr>
          <a:xfrm>
            <a:off x="1600200" y="5808361"/>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b</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cxnSp>
        <p:nvCxnSpPr>
          <p:cNvPr id="39" name="Straight Connector 38"/>
          <p:cNvCxnSpPr/>
          <p:nvPr/>
        </p:nvCxnSpPr>
        <p:spPr>
          <a:xfrm>
            <a:off x="519510" y="5080545"/>
            <a:ext cx="0" cy="10575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12392" y="6121707"/>
            <a:ext cx="255605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08888" y="1617361"/>
            <a:ext cx="5135112" cy="156966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Step 4</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535353"/>
                </a:solidFill>
                <a:effectLst/>
                <a:uLnTx/>
                <a:uFillTx/>
                <a:latin typeface="Gill Sans Light"/>
                <a:cs typeface="Arial" panose="020B0604020202020204" pitchFamily="34" charset="0"/>
              </a:rPr>
              <a:t>Georectification</a:t>
            </a: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means converting the point cloud from an internal, arbitrary coordinate system into a geographical coordinate system. This can be achieved in one of two ways:</a:t>
            </a:r>
          </a:p>
        </p:txBody>
      </p:sp>
      <p:sp>
        <p:nvSpPr>
          <p:cNvPr id="43" name="TextBox 42"/>
          <p:cNvSpPr txBox="1"/>
          <p:nvPr/>
        </p:nvSpPr>
        <p:spPr>
          <a:xfrm>
            <a:off x="0" y="6595487"/>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spTree>
    <p:extLst>
      <p:ext uri="{BB962C8B-B14F-4D97-AF65-F5344CB8AC3E}">
        <p14:creationId xmlns:p14="http://schemas.microsoft.com/office/powerpoint/2010/main" val="306284527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georectification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descr="This image is a background of hills and a river. On top, there is an animation that shows the calculated distance between two features on the surface seen by two camera locations. The positions are described in 2D by the distance between them in the X and Z directions. In addition, there are circular markers on the hills and a tripod with a GPS antenna on top to demonstrate a way to indirectly georectify the data. " title="Georectification 2"/>
          <p:cNvPicPr>
            <a:picLocks noChangeAspect="1"/>
          </p:cNvPicPr>
          <p:nvPr/>
        </p:nvPicPr>
        <p:blipFill rotWithShape="1">
          <a:blip r:embed="rId3" cstate="print">
            <a:extLst>
              <a:ext uri="{28A0092B-C50C-407E-A947-70E740481C1C}">
                <a14:useLocalDpi xmlns:a14="http://schemas.microsoft.com/office/drawing/2010/main" val="0"/>
              </a:ext>
            </a:extLst>
          </a:blip>
          <a:srcRect t="7842" b="12420"/>
          <a:stretch/>
        </p:blipFill>
        <p:spPr>
          <a:xfrm>
            <a:off x="0" y="1396901"/>
            <a:ext cx="9144000" cy="5461099"/>
          </a:xfrm>
          <a:prstGeom prst="rect">
            <a:avLst/>
          </a:prstGeom>
        </p:spPr>
      </p:pic>
      <p:cxnSp>
        <p:nvCxnSpPr>
          <p:cNvPr id="5" name="Straight Connector 4"/>
          <p:cNvCxnSpPr/>
          <p:nvPr/>
        </p:nvCxnSpPr>
        <p:spPr>
          <a:xfrm flipV="1">
            <a:off x="533400" y="1693566"/>
            <a:ext cx="879568" cy="33528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33400" y="2988966"/>
            <a:ext cx="3295524" cy="20574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74292" y="503782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8" name="Oval 7"/>
          <p:cNvSpPr/>
          <p:nvPr/>
        </p:nvSpPr>
        <p:spPr>
          <a:xfrm>
            <a:off x="3023076" y="6061890"/>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cxnSp>
        <p:nvCxnSpPr>
          <p:cNvPr id="9" name="Straight Connector 8"/>
          <p:cNvCxnSpPr/>
          <p:nvPr/>
        </p:nvCxnSpPr>
        <p:spPr>
          <a:xfrm flipH="1" flipV="1">
            <a:off x="1090810" y="1746705"/>
            <a:ext cx="1944729" cy="43151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56547" y="2489750"/>
            <a:ext cx="145557" cy="36063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20801246">
            <a:off x="328810" y="1763797"/>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rot="20801246">
            <a:off x="1028313" y="2009024"/>
            <a:ext cx="381000" cy="228600"/>
            <a:chOff x="2133600" y="685800"/>
            <a:chExt cx="381000" cy="228600"/>
          </a:xfrm>
        </p:grpSpPr>
        <p:sp>
          <p:nvSpPr>
            <p:cNvPr id="13" name="Round Same Side Corner Rectangle 12"/>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14" name="Rectangle 13"/>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nvGrpSpPr>
          <p:cNvPr id="15" name="Group 14"/>
          <p:cNvGrpSpPr/>
          <p:nvPr/>
        </p:nvGrpSpPr>
        <p:grpSpPr>
          <a:xfrm rot="2441878">
            <a:off x="2621640" y="2744092"/>
            <a:ext cx="1524000" cy="762000"/>
            <a:chOff x="2649908" y="381000"/>
            <a:chExt cx="1524000" cy="762000"/>
          </a:xfrm>
        </p:grpSpPr>
        <p:cxnSp>
          <p:nvCxnSpPr>
            <p:cNvPr id="16" name="Straight Connector 15"/>
            <p:cNvCxnSpPr/>
            <p:nvPr/>
          </p:nvCxnSpPr>
          <p:spPr>
            <a:xfrm>
              <a:off x="2649908" y="381000"/>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200400" y="914400"/>
              <a:ext cx="381000" cy="228600"/>
              <a:chOff x="2133600" y="685800"/>
              <a:chExt cx="381000" cy="228600"/>
            </a:xfrm>
          </p:grpSpPr>
          <p:sp>
            <p:nvSpPr>
              <p:cNvPr id="18" name="Round Same Side Corner Rectangle 17"/>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19" name="Rectangle 18"/>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sp>
        <p:nvSpPr>
          <p:cNvPr id="20" name="TextBox 19"/>
          <p:cNvSpPr txBox="1"/>
          <p:nvPr/>
        </p:nvSpPr>
        <p:spPr>
          <a:xfrm>
            <a:off x="1090810" y="1360995"/>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sp>
        <p:nvSpPr>
          <p:cNvPr id="21" name="TextBox 20"/>
          <p:cNvSpPr txBox="1"/>
          <p:nvPr/>
        </p:nvSpPr>
        <p:spPr>
          <a:xfrm>
            <a:off x="3429000" y="2386115"/>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cxnSp>
        <p:nvCxnSpPr>
          <p:cNvPr id="22" name="Straight Arrow Connector 21"/>
          <p:cNvCxnSpPr/>
          <p:nvPr/>
        </p:nvCxnSpPr>
        <p:spPr>
          <a:xfrm flipH="1">
            <a:off x="2699709" y="2413832"/>
            <a:ext cx="419564" cy="50860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609596" y="2420299"/>
            <a:ext cx="320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cxnSp>
        <p:nvCxnSpPr>
          <p:cNvPr id="24" name="Straight Arrow Connector 23"/>
          <p:cNvCxnSpPr/>
          <p:nvPr/>
        </p:nvCxnSpPr>
        <p:spPr>
          <a:xfrm>
            <a:off x="684074" y="1871133"/>
            <a:ext cx="77926" cy="39393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3808" y="1933834"/>
            <a:ext cx="2519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sp>
        <p:nvSpPr>
          <p:cNvPr id="26" name="TextBox 25"/>
          <p:cNvSpPr txBox="1"/>
          <p:nvPr/>
        </p:nvSpPr>
        <p:spPr>
          <a:xfrm>
            <a:off x="1368387" y="1845966"/>
            <a:ext cx="858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sp>
        <p:nvSpPr>
          <p:cNvPr id="27" name="TextBox 26"/>
          <p:cNvSpPr txBox="1"/>
          <p:nvPr/>
        </p:nvSpPr>
        <p:spPr>
          <a:xfrm>
            <a:off x="2098034" y="3094458"/>
            <a:ext cx="971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cxnSp>
        <p:nvCxnSpPr>
          <p:cNvPr id="28" name="Straight Connector 27"/>
          <p:cNvCxnSpPr/>
          <p:nvPr/>
        </p:nvCxnSpPr>
        <p:spPr>
          <a:xfrm>
            <a:off x="1283200" y="2189971"/>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284022" y="2176404"/>
            <a:ext cx="120400" cy="4578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161449" y="3413806"/>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933891" y="3400239"/>
            <a:ext cx="245472" cy="3119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83524" y="2489750"/>
            <a:ext cx="247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endPar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33" name="TextBox 32"/>
          <p:cNvSpPr txBox="1"/>
          <p:nvPr/>
        </p:nvSpPr>
        <p:spPr>
          <a:xfrm>
            <a:off x="2921238" y="3601688"/>
            <a:ext cx="296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a:t>
            </a:r>
          </a:p>
        </p:txBody>
      </p:sp>
      <p:cxnSp>
        <p:nvCxnSpPr>
          <p:cNvPr id="34" name="Straight Connector 33"/>
          <p:cNvCxnSpPr/>
          <p:nvPr/>
        </p:nvCxnSpPr>
        <p:spPr>
          <a:xfrm>
            <a:off x="520938" y="5080550"/>
            <a:ext cx="332481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069722" y="6104620"/>
            <a:ext cx="784576"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54298" y="5080550"/>
            <a:ext cx="0" cy="102407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28924" y="5407919"/>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h</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38" name="TextBox 37"/>
          <p:cNvSpPr txBox="1"/>
          <p:nvPr/>
        </p:nvSpPr>
        <p:spPr>
          <a:xfrm>
            <a:off x="1600200" y="5808366"/>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b</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cxnSp>
        <p:nvCxnSpPr>
          <p:cNvPr id="39" name="Straight Connector 38"/>
          <p:cNvCxnSpPr/>
          <p:nvPr/>
        </p:nvCxnSpPr>
        <p:spPr>
          <a:xfrm>
            <a:off x="519510" y="5080550"/>
            <a:ext cx="0" cy="10575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12392" y="6121712"/>
            <a:ext cx="255605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08888" y="1617366"/>
            <a:ext cx="5135112" cy="393338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Step 4</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535353"/>
                </a:solidFill>
                <a:effectLst/>
                <a:uLnTx/>
                <a:uFillTx/>
                <a:latin typeface="Gill Sans Light"/>
                <a:cs typeface="Arial" panose="020B0604020202020204" pitchFamily="34" charset="0"/>
              </a:rPr>
              <a:t>Georectification</a:t>
            </a: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means converting the point cloud from an internal, arbitrary coordinate system into a geographical coordinate system. This can be achieved in one of two ways: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45720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directly,</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with knowledge of the camera positions and focal lengths</a:t>
            </a:r>
          </a:p>
          <a:p>
            <a:pPr marL="45720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endParaRPr>
          </a:p>
          <a:p>
            <a:pPr marL="45720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a:t>
            </a: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indirectly,</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by incorporating a few ground control points (</a:t>
            </a:r>
            <a:r>
              <a:rPr kumimoji="0" lang="en-US" sz="1600" b="0" i="0" u="none" strike="noStrike" kern="1200" cap="none" spc="0" normalizeH="0" baseline="0" noProof="0" dirty="0" err="1">
                <a:ln>
                  <a:noFill/>
                </a:ln>
                <a:solidFill>
                  <a:srgbClr val="535353"/>
                </a:solidFill>
                <a:effectLst/>
                <a:uLnTx/>
                <a:uFillTx/>
                <a:latin typeface="Gill Sans Light"/>
                <a:cs typeface="Arial" panose="020B0604020202020204" pitchFamily="34" charset="0"/>
              </a:rPr>
              <a:t>GCPs</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with known coordinates. Typically these would be surveyed using differential GPS.</a:t>
            </a:r>
          </a:p>
          <a:p>
            <a:pPr marL="45720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42" name="Oval 41"/>
          <p:cNvSpPr/>
          <p:nvPr/>
        </p:nvSpPr>
        <p:spPr>
          <a:xfrm>
            <a:off x="228600" y="5274966"/>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43" name="Oval 42"/>
          <p:cNvSpPr/>
          <p:nvPr/>
        </p:nvSpPr>
        <p:spPr>
          <a:xfrm>
            <a:off x="1008016" y="5427366"/>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44" name="Oval 43"/>
          <p:cNvSpPr/>
          <p:nvPr/>
        </p:nvSpPr>
        <p:spPr>
          <a:xfrm>
            <a:off x="1236616" y="6246119"/>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45" name="Oval 44"/>
          <p:cNvSpPr/>
          <p:nvPr/>
        </p:nvSpPr>
        <p:spPr>
          <a:xfrm>
            <a:off x="2684416" y="6474719"/>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46" name="Oval 45"/>
          <p:cNvSpPr/>
          <p:nvPr/>
        </p:nvSpPr>
        <p:spPr>
          <a:xfrm>
            <a:off x="3446416" y="5995747"/>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47" name="TextBox 46"/>
          <p:cNvSpPr txBox="1"/>
          <p:nvPr/>
        </p:nvSpPr>
        <p:spPr>
          <a:xfrm>
            <a:off x="3175554" y="6256736"/>
            <a:ext cx="283923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35353"/>
                </a:solidFill>
                <a:effectLst/>
                <a:uLnTx/>
                <a:uFillTx/>
                <a:latin typeface="Gill Sans Light"/>
                <a:cs typeface="Arial" panose="020B0604020202020204" pitchFamily="34" charset="0"/>
              </a:rPr>
              <a:t>GCPs</a:t>
            </a:r>
            <a:r>
              <a:rPr kumimoji="0" lang="en-US" sz="18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surveyed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with roving receiver</a:t>
            </a:r>
          </a:p>
        </p:txBody>
      </p:sp>
      <p:sp>
        <p:nvSpPr>
          <p:cNvPr id="49" name="TextBox 48"/>
          <p:cNvSpPr txBox="1"/>
          <p:nvPr/>
        </p:nvSpPr>
        <p:spPr>
          <a:xfrm>
            <a:off x="6136870" y="5894298"/>
            <a:ext cx="257955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GPS base station</a:t>
            </a:r>
          </a:p>
        </p:txBody>
      </p:sp>
      <p:pic>
        <p:nvPicPr>
          <p:cNvPr id="50" name="Picture 49"/>
          <p:cNvPicPr>
            <a:picLocks noChangeAspect="1"/>
          </p:cNvPicPr>
          <p:nvPr/>
        </p:nvPicPr>
        <p:blipFill rotWithShape="1">
          <a:blip r:embed="rId4" cstate="print">
            <a:extLst>
              <a:ext uri="{28A0092B-C50C-407E-A947-70E740481C1C}">
                <a14:useLocalDpi xmlns:a14="http://schemas.microsoft.com/office/drawing/2010/main" val="0"/>
              </a:ext>
            </a:extLst>
          </a:blip>
          <a:srcRect l="74659" t="25148" r="8056" b="31108"/>
          <a:stretch/>
        </p:blipFill>
        <p:spPr>
          <a:xfrm>
            <a:off x="7889378" y="5473523"/>
            <a:ext cx="708966" cy="1287313"/>
          </a:xfrm>
          <a:prstGeom prst="rect">
            <a:avLst/>
          </a:prstGeom>
        </p:spPr>
      </p:pic>
      <p:sp>
        <p:nvSpPr>
          <p:cNvPr id="51" name="TextBox 50"/>
          <p:cNvSpPr txBox="1"/>
          <p:nvPr/>
        </p:nvSpPr>
        <p:spPr>
          <a:xfrm>
            <a:off x="0" y="6595487"/>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spTree>
    <p:extLst>
      <p:ext uri="{BB962C8B-B14F-4D97-AF65-F5344CB8AC3E}">
        <p14:creationId xmlns:p14="http://schemas.microsoft.com/office/powerpoint/2010/main" val="12831631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a:t>
            </a:r>
          </a:p>
        </p:txBody>
      </p:sp>
      <p:sp>
        <p:nvSpPr>
          <p:cNvPr id="3" name="Text Placeholder 2"/>
          <p:cNvSpPr>
            <a:spLocks noGrp="1"/>
          </p:cNvSpPr>
          <p:nvPr>
            <p:ph type="body" idx="1"/>
          </p:nvPr>
        </p:nvSpPr>
        <p:spPr/>
        <p:txBody>
          <a:bodyPr/>
          <a:lstStyle/>
          <a:p>
            <a:endParaRPr lang="en-US"/>
          </a:p>
        </p:txBody>
      </p:sp>
      <p:pic>
        <p:nvPicPr>
          <p:cNvPr id="4" name="Picture 3" descr="This image is a background of hills and a river. On top, there is an animation that shows the calculated distance between two features on the surface seen by two camera locations. The positions are described in 2D by the distance between them in the X and Z directions. In addition, there are circular markers on the hills and a tripod with a GPS antenna on top to demonstrate a way to indirectly georectify the data. This is the same as the previous slide. " title="Products"/>
          <p:cNvPicPr>
            <a:picLocks noChangeAspect="1"/>
          </p:cNvPicPr>
          <p:nvPr/>
        </p:nvPicPr>
        <p:blipFill rotWithShape="1">
          <a:blip r:embed="rId3" cstate="print">
            <a:extLst>
              <a:ext uri="{28A0092B-C50C-407E-A947-70E740481C1C}">
                <a14:useLocalDpi xmlns:a14="http://schemas.microsoft.com/office/drawing/2010/main" val="0"/>
              </a:ext>
            </a:extLst>
          </a:blip>
          <a:srcRect t="7842" b="12420"/>
          <a:stretch/>
        </p:blipFill>
        <p:spPr>
          <a:xfrm>
            <a:off x="0" y="1396901"/>
            <a:ext cx="9144000" cy="5461099"/>
          </a:xfrm>
          <a:prstGeom prst="rect">
            <a:avLst/>
          </a:prstGeom>
        </p:spPr>
      </p:pic>
      <p:cxnSp>
        <p:nvCxnSpPr>
          <p:cNvPr id="51" name="Straight Connector 50"/>
          <p:cNvCxnSpPr/>
          <p:nvPr/>
        </p:nvCxnSpPr>
        <p:spPr>
          <a:xfrm flipV="1">
            <a:off x="533400" y="1693566"/>
            <a:ext cx="879568" cy="33528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33400" y="2988966"/>
            <a:ext cx="3295524" cy="20574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74292" y="503782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54" name="Oval 53"/>
          <p:cNvSpPr/>
          <p:nvPr/>
        </p:nvSpPr>
        <p:spPr>
          <a:xfrm>
            <a:off x="3023076" y="6061890"/>
            <a:ext cx="76200" cy="762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cxnSp>
        <p:nvCxnSpPr>
          <p:cNvPr id="55" name="Straight Connector 54"/>
          <p:cNvCxnSpPr/>
          <p:nvPr/>
        </p:nvCxnSpPr>
        <p:spPr>
          <a:xfrm flipH="1" flipV="1">
            <a:off x="1090810" y="1746705"/>
            <a:ext cx="1944729" cy="43151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3056547" y="2489750"/>
            <a:ext cx="145557" cy="36063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20801246">
            <a:off x="328810" y="1763797"/>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rot="20801246">
            <a:off x="1028313" y="2009024"/>
            <a:ext cx="381000" cy="228600"/>
            <a:chOff x="2133600" y="685800"/>
            <a:chExt cx="381000" cy="228600"/>
          </a:xfrm>
        </p:grpSpPr>
        <p:sp>
          <p:nvSpPr>
            <p:cNvPr id="59" name="Round Same Side Corner Rectangle 58"/>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60" name="Rectangle 59"/>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nvGrpSpPr>
          <p:cNvPr id="61" name="Group 60"/>
          <p:cNvGrpSpPr/>
          <p:nvPr/>
        </p:nvGrpSpPr>
        <p:grpSpPr>
          <a:xfrm rot="2441878">
            <a:off x="2621640" y="2744092"/>
            <a:ext cx="1524000" cy="762000"/>
            <a:chOff x="2649908" y="381000"/>
            <a:chExt cx="1524000" cy="762000"/>
          </a:xfrm>
        </p:grpSpPr>
        <p:cxnSp>
          <p:nvCxnSpPr>
            <p:cNvPr id="62" name="Straight Connector 61"/>
            <p:cNvCxnSpPr/>
            <p:nvPr/>
          </p:nvCxnSpPr>
          <p:spPr>
            <a:xfrm>
              <a:off x="2649908" y="381000"/>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200400" y="914400"/>
              <a:ext cx="381000" cy="228600"/>
              <a:chOff x="2133600" y="685800"/>
              <a:chExt cx="381000" cy="228600"/>
            </a:xfrm>
          </p:grpSpPr>
          <p:sp>
            <p:nvSpPr>
              <p:cNvPr id="64" name="Round Same Side Corner Rectangle 63"/>
              <p:cNvSpPr/>
              <p:nvPr/>
            </p:nvSpPr>
            <p:spPr>
              <a:xfrm rot="10800000">
                <a:off x="2133600" y="685800"/>
                <a:ext cx="381000" cy="15240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65" name="Rectangle 64"/>
              <p:cNvSpPr/>
              <p:nvPr/>
            </p:nvSpPr>
            <p:spPr>
              <a:xfrm>
                <a:off x="2324100" y="838201"/>
                <a:ext cx="114300" cy="76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grpSp>
      </p:grpSp>
      <p:sp>
        <p:nvSpPr>
          <p:cNvPr id="66" name="TextBox 65"/>
          <p:cNvSpPr txBox="1"/>
          <p:nvPr/>
        </p:nvSpPr>
        <p:spPr>
          <a:xfrm>
            <a:off x="1090810" y="1360995"/>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sp>
        <p:nvSpPr>
          <p:cNvPr id="67" name="TextBox 66"/>
          <p:cNvSpPr txBox="1"/>
          <p:nvPr/>
        </p:nvSpPr>
        <p:spPr>
          <a:xfrm>
            <a:off x="3429000" y="2386115"/>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d'</a:t>
            </a:r>
          </a:p>
        </p:txBody>
      </p:sp>
      <p:cxnSp>
        <p:nvCxnSpPr>
          <p:cNvPr id="68" name="Straight Arrow Connector 67"/>
          <p:cNvCxnSpPr/>
          <p:nvPr/>
        </p:nvCxnSpPr>
        <p:spPr>
          <a:xfrm flipH="1">
            <a:off x="2699709" y="2413832"/>
            <a:ext cx="419564" cy="50860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609596" y="2420299"/>
            <a:ext cx="320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cxnSp>
        <p:nvCxnSpPr>
          <p:cNvPr id="70" name="Straight Arrow Connector 69"/>
          <p:cNvCxnSpPr/>
          <p:nvPr/>
        </p:nvCxnSpPr>
        <p:spPr>
          <a:xfrm>
            <a:off x="684074" y="1871133"/>
            <a:ext cx="77926" cy="39393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33808" y="1933834"/>
            <a:ext cx="2519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f</a:t>
            </a:r>
          </a:p>
        </p:txBody>
      </p:sp>
      <p:sp>
        <p:nvSpPr>
          <p:cNvPr id="72" name="TextBox 71"/>
          <p:cNvSpPr txBox="1"/>
          <p:nvPr/>
        </p:nvSpPr>
        <p:spPr>
          <a:xfrm>
            <a:off x="1368387" y="1845966"/>
            <a:ext cx="858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sp>
        <p:nvSpPr>
          <p:cNvPr id="73" name="TextBox 72"/>
          <p:cNvSpPr txBox="1"/>
          <p:nvPr/>
        </p:nvSpPr>
        <p:spPr>
          <a:xfrm>
            <a:off x="2098034" y="3094458"/>
            <a:ext cx="971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(x’, y’, z’)</a:t>
            </a:r>
          </a:p>
        </p:txBody>
      </p:sp>
      <p:cxnSp>
        <p:nvCxnSpPr>
          <p:cNvPr id="74" name="Straight Connector 73"/>
          <p:cNvCxnSpPr/>
          <p:nvPr/>
        </p:nvCxnSpPr>
        <p:spPr>
          <a:xfrm>
            <a:off x="1283200" y="2189971"/>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1284022" y="2176404"/>
            <a:ext cx="120400" cy="4578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161449" y="3413806"/>
            <a:ext cx="0" cy="386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2933891" y="3400239"/>
            <a:ext cx="245472" cy="3119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183524" y="2489750"/>
            <a:ext cx="247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endPar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79" name="TextBox 78"/>
          <p:cNvSpPr txBox="1"/>
          <p:nvPr/>
        </p:nvSpPr>
        <p:spPr>
          <a:xfrm>
            <a:off x="2921238" y="3601688"/>
            <a:ext cx="2968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535353"/>
                </a:solidFill>
                <a:effectLst/>
                <a:uLnTx/>
                <a:uFillTx/>
                <a:latin typeface="Cambria" panose="02040503050406030204" pitchFamily="18" charset="0"/>
                <a:cs typeface="Gill Sans Light"/>
              </a:rPr>
              <a:t>i</a:t>
            </a: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a:t>
            </a:r>
          </a:p>
        </p:txBody>
      </p:sp>
      <p:cxnSp>
        <p:nvCxnSpPr>
          <p:cNvPr id="80" name="Straight Connector 79"/>
          <p:cNvCxnSpPr/>
          <p:nvPr/>
        </p:nvCxnSpPr>
        <p:spPr>
          <a:xfrm>
            <a:off x="520938" y="5080550"/>
            <a:ext cx="332481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069722" y="6104620"/>
            <a:ext cx="784576"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3854298" y="5080550"/>
            <a:ext cx="0" cy="102407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828924" y="5407919"/>
            <a:ext cx="306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h</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84" name="TextBox 83"/>
          <p:cNvSpPr txBox="1"/>
          <p:nvPr/>
        </p:nvSpPr>
        <p:spPr>
          <a:xfrm>
            <a:off x="1600200" y="5808366"/>
            <a:ext cx="304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rPr>
              <a:t>b</a:t>
            </a:r>
            <a:endParaRPr kumimoji="0" lang="el-GR" sz="1800" b="0" i="1"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cxnSp>
        <p:nvCxnSpPr>
          <p:cNvPr id="85" name="Straight Connector 84"/>
          <p:cNvCxnSpPr/>
          <p:nvPr/>
        </p:nvCxnSpPr>
        <p:spPr>
          <a:xfrm>
            <a:off x="519510" y="5080550"/>
            <a:ext cx="0" cy="10575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12392" y="6121712"/>
            <a:ext cx="255605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228600" y="5274966"/>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88" name="Oval 87"/>
          <p:cNvSpPr/>
          <p:nvPr/>
        </p:nvSpPr>
        <p:spPr>
          <a:xfrm>
            <a:off x="1008016" y="5427366"/>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89" name="Oval 88"/>
          <p:cNvSpPr/>
          <p:nvPr/>
        </p:nvSpPr>
        <p:spPr>
          <a:xfrm>
            <a:off x="1236616" y="6246119"/>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90" name="Oval 89"/>
          <p:cNvSpPr/>
          <p:nvPr/>
        </p:nvSpPr>
        <p:spPr>
          <a:xfrm>
            <a:off x="2684416" y="6474719"/>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91" name="Oval 90"/>
          <p:cNvSpPr/>
          <p:nvPr/>
        </p:nvSpPr>
        <p:spPr>
          <a:xfrm>
            <a:off x="3446416" y="5995747"/>
            <a:ext cx="211184" cy="9564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0053"/>
              </a:solidFill>
              <a:effectLst/>
              <a:uLnTx/>
              <a:uFillTx/>
              <a:latin typeface="Gill Sans Light"/>
              <a:cs typeface="Gill Sans Light"/>
            </a:endParaRPr>
          </a:p>
        </p:txBody>
      </p:sp>
      <p:sp>
        <p:nvSpPr>
          <p:cNvPr id="92" name="TextBox 91"/>
          <p:cNvSpPr txBox="1"/>
          <p:nvPr/>
        </p:nvSpPr>
        <p:spPr>
          <a:xfrm>
            <a:off x="3175554" y="6256736"/>
            <a:ext cx="283923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35353"/>
                </a:solidFill>
                <a:effectLst/>
                <a:uLnTx/>
                <a:uFillTx/>
                <a:latin typeface="Gill Sans Light"/>
                <a:cs typeface="Arial" panose="020B0604020202020204" pitchFamily="34" charset="0"/>
              </a:rPr>
              <a:t>GCPs</a:t>
            </a:r>
            <a:r>
              <a:rPr kumimoji="0" lang="en-US" sz="18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surveyed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with roving receiver</a:t>
            </a:r>
          </a:p>
        </p:txBody>
      </p:sp>
      <p:sp>
        <p:nvSpPr>
          <p:cNvPr id="93" name="TextBox 92"/>
          <p:cNvSpPr txBox="1"/>
          <p:nvPr/>
        </p:nvSpPr>
        <p:spPr>
          <a:xfrm>
            <a:off x="6136870" y="5894298"/>
            <a:ext cx="257955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GPS base station</a:t>
            </a:r>
          </a:p>
        </p:txBody>
      </p:sp>
      <p:pic>
        <p:nvPicPr>
          <p:cNvPr id="94" name="Picture 93"/>
          <p:cNvPicPr>
            <a:picLocks noChangeAspect="1"/>
          </p:cNvPicPr>
          <p:nvPr/>
        </p:nvPicPr>
        <p:blipFill rotWithShape="1">
          <a:blip r:embed="rId4" cstate="print">
            <a:extLst>
              <a:ext uri="{28A0092B-C50C-407E-A947-70E740481C1C}">
                <a14:useLocalDpi xmlns:a14="http://schemas.microsoft.com/office/drawing/2010/main" val="0"/>
              </a:ext>
            </a:extLst>
          </a:blip>
          <a:srcRect l="74659" t="25148" r="8056" b="31108"/>
          <a:stretch/>
        </p:blipFill>
        <p:spPr>
          <a:xfrm>
            <a:off x="7889378" y="5473523"/>
            <a:ext cx="708966" cy="1287313"/>
          </a:xfrm>
          <a:prstGeom prst="rect">
            <a:avLst/>
          </a:prstGeom>
        </p:spPr>
      </p:pic>
      <p:sp>
        <p:nvSpPr>
          <p:cNvPr id="95" name="TextBox 94"/>
          <p:cNvSpPr txBox="1"/>
          <p:nvPr/>
        </p:nvSpPr>
        <p:spPr>
          <a:xfrm>
            <a:off x="4008888" y="1628795"/>
            <a:ext cx="5058912" cy="156966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Optional Step 5</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35353"/>
                </a:solidFill>
                <a:effectLst/>
                <a:uLnTx/>
                <a:uFillTx/>
                <a:latin typeface="Gill Sans Light"/>
                <a:cs typeface="Arial" panose="020B0604020202020204" pitchFamily="34" charset="0"/>
              </a:rPr>
              <a:t>Generate derivative products:  </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Digital Surface Model </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535353"/>
                </a:solidFill>
                <a:effectLst/>
                <a:uLnTx/>
                <a:uFillTx/>
                <a:latin typeface="Gill Sans Light"/>
                <a:cs typeface="Arial" panose="020B0604020202020204" pitchFamily="34" charset="0"/>
              </a:rPr>
              <a:t>Orthomosaic</a:t>
            </a:r>
            <a:r>
              <a:rPr kumimoji="0" lang="en-US" sz="1600" b="0" i="0" u="none" strike="noStrike" kern="1200" cap="none" spc="0" normalizeH="0" baseline="0" noProof="0" dirty="0">
                <a:ln>
                  <a:noFill/>
                </a:ln>
                <a:solidFill>
                  <a:srgbClr val="535353"/>
                </a:solidFill>
                <a:effectLst/>
                <a:uLnTx/>
                <a:uFillTx/>
                <a:latin typeface="Gill Sans Light"/>
                <a:cs typeface="Arial" panose="020B0604020202020204" pitchFamily="34" charset="0"/>
              </a:rPr>
              <a:t> for texture mapping</a:t>
            </a:r>
          </a:p>
          <a:p>
            <a:pPr marL="45720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35353"/>
              </a:solidFill>
              <a:effectLst/>
              <a:uLnTx/>
              <a:uFillTx/>
              <a:latin typeface="Cambria" panose="02040503050406030204" pitchFamily="18" charset="0"/>
              <a:cs typeface="Gill Sans Light"/>
            </a:endParaRPr>
          </a:p>
        </p:txBody>
      </p:sp>
      <p:sp>
        <p:nvSpPr>
          <p:cNvPr id="96" name="TextBox 95"/>
          <p:cNvSpPr txBox="1"/>
          <p:nvPr/>
        </p:nvSpPr>
        <p:spPr>
          <a:xfrm>
            <a:off x="0" y="6595487"/>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spTree>
    <p:extLst>
      <p:ext uri="{BB962C8B-B14F-4D97-AF65-F5344CB8AC3E}">
        <p14:creationId xmlns:p14="http://schemas.microsoft.com/office/powerpoint/2010/main" val="78053216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density map</a:t>
            </a:r>
          </a:p>
        </p:txBody>
      </p:sp>
      <p:sp>
        <p:nvSpPr>
          <p:cNvPr id="3" name="Text Placeholder 2"/>
          <p:cNvSpPr>
            <a:spLocks noGrp="1"/>
          </p:cNvSpPr>
          <p:nvPr>
            <p:ph type="body" idx="1"/>
          </p:nvPr>
        </p:nvSpPr>
        <p:spPr/>
        <p:txBody>
          <a:bodyPr/>
          <a:lstStyle/>
          <a:p>
            <a:endParaRPr lang="en-US"/>
          </a:p>
        </p:txBody>
      </p:sp>
      <p:pic>
        <p:nvPicPr>
          <p:cNvPr id="4" name="Picture 3" title="photo density"/>
          <p:cNvPicPr>
            <a:picLocks noChangeAspect="1"/>
          </p:cNvPicPr>
          <p:nvPr/>
        </p:nvPicPr>
        <p:blipFill rotWithShape="1">
          <a:blip r:embed="rId3">
            <a:extLst>
              <a:ext uri="{28A0092B-C50C-407E-A947-70E740481C1C}">
                <a14:useLocalDpi xmlns:a14="http://schemas.microsoft.com/office/drawing/2010/main" val="0"/>
              </a:ext>
            </a:extLst>
          </a:blip>
          <a:srcRect l="1606" r="13865"/>
          <a:stretch/>
        </p:blipFill>
        <p:spPr>
          <a:xfrm>
            <a:off x="1204512" y="1285415"/>
            <a:ext cx="6734976" cy="5719442"/>
          </a:xfrm>
          <a:prstGeom prst="rect">
            <a:avLst/>
          </a:prstGeom>
        </p:spPr>
      </p:pic>
      <p:sp>
        <p:nvSpPr>
          <p:cNvPr id="5" name="TextBox 4"/>
          <p:cNvSpPr txBox="1"/>
          <p:nvPr/>
        </p:nvSpPr>
        <p:spPr>
          <a:xfrm>
            <a:off x="0" y="6595487"/>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88187" t="47597" r="5781" b="15108"/>
          <a:stretch/>
        </p:blipFill>
        <p:spPr bwMode="auto">
          <a:xfrm>
            <a:off x="8152597" y="4021620"/>
            <a:ext cx="519289" cy="25738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739152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orthomosaic</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883" y="1411145"/>
            <a:ext cx="6588234" cy="5399429"/>
          </a:xfrm>
          <a:prstGeom prst="rect">
            <a:avLst/>
          </a:prstGeom>
        </p:spPr>
      </p:pic>
      <p:sp>
        <p:nvSpPr>
          <p:cNvPr id="6" name="TextBox 5"/>
          <p:cNvSpPr txBox="1"/>
          <p:nvPr/>
        </p:nvSpPr>
        <p:spPr>
          <a:xfrm>
            <a:off x="0" y="6595487"/>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spTree>
    <p:extLst>
      <p:ext uri="{BB962C8B-B14F-4D97-AF65-F5344CB8AC3E}">
        <p14:creationId xmlns:p14="http://schemas.microsoft.com/office/powerpoint/2010/main" val="38343747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Shaded digital elevation model</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883" y="1403526"/>
            <a:ext cx="6620247" cy="5433535"/>
          </a:xfrm>
          <a:prstGeom prst="rect">
            <a:avLst/>
          </a:prstGeom>
        </p:spPr>
      </p:pic>
      <p:sp>
        <p:nvSpPr>
          <p:cNvPr id="6" name="TextBox 5"/>
          <p:cNvSpPr txBox="1"/>
          <p:nvPr/>
        </p:nvSpPr>
        <p:spPr>
          <a:xfrm>
            <a:off x="0" y="6595487"/>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spTree>
    <p:extLst>
      <p:ext uri="{BB962C8B-B14F-4D97-AF65-F5344CB8AC3E}">
        <p14:creationId xmlns:p14="http://schemas.microsoft.com/office/powerpoint/2010/main" val="18451788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E49D-CB5C-5C4B-B0DB-DD6F5B6F56EF}"/>
              </a:ext>
            </a:extLst>
          </p:cNvPr>
          <p:cNvSpPr>
            <a:spLocks noGrp="1"/>
          </p:cNvSpPr>
          <p:nvPr>
            <p:ph type="title"/>
          </p:nvPr>
        </p:nvSpPr>
        <p:spPr>
          <a:xfrm>
            <a:off x="628650" y="365127"/>
            <a:ext cx="7886700" cy="867326"/>
          </a:xfrm>
        </p:spPr>
        <p:txBody>
          <a:bodyPr/>
          <a:lstStyle/>
          <a:p>
            <a:r>
              <a:rPr lang="en-US" dirty="0"/>
              <a:t>LiDAR and Photogrammetry</a:t>
            </a:r>
          </a:p>
        </p:txBody>
      </p:sp>
      <p:sp>
        <p:nvSpPr>
          <p:cNvPr id="3" name="Content Placeholder 2">
            <a:extLst>
              <a:ext uri="{FF2B5EF4-FFF2-40B4-BE49-F238E27FC236}">
                <a16:creationId xmlns:a16="http://schemas.microsoft.com/office/drawing/2014/main" id="{D17CB7B2-F82C-0F43-9849-F71E2FCFDB29}"/>
              </a:ext>
            </a:extLst>
          </p:cNvPr>
          <p:cNvSpPr>
            <a:spLocks noGrp="1"/>
          </p:cNvSpPr>
          <p:nvPr>
            <p:ph idx="1"/>
          </p:nvPr>
        </p:nvSpPr>
        <p:spPr>
          <a:xfrm>
            <a:off x="628650" y="1378226"/>
            <a:ext cx="7886700" cy="4798737"/>
          </a:xfrm>
        </p:spPr>
        <p:txBody>
          <a:bodyPr/>
          <a:lstStyle/>
          <a:p>
            <a:r>
              <a:rPr lang="en-US" dirty="0"/>
              <a:t>Two different techniques for getting similar or the same information: precise locations in 2D or 3D space</a:t>
            </a:r>
          </a:p>
          <a:p>
            <a:r>
              <a:rPr lang="en-US" dirty="0"/>
              <a:t>Photogrammetry – depends on processing workflow, can either be georeferenced images or 3D point clouds</a:t>
            </a:r>
          </a:p>
        </p:txBody>
      </p:sp>
      <p:pic>
        <p:nvPicPr>
          <p:cNvPr id="7" name="Picture 6">
            <a:extLst>
              <a:ext uri="{FF2B5EF4-FFF2-40B4-BE49-F238E27FC236}">
                <a16:creationId xmlns:a16="http://schemas.microsoft.com/office/drawing/2014/main" id="{1FF32E42-8DC9-3446-96C6-9EC1E9C94C13}"/>
              </a:ext>
            </a:extLst>
          </p:cNvPr>
          <p:cNvPicPr>
            <a:picLocks noChangeAspect="1"/>
          </p:cNvPicPr>
          <p:nvPr/>
        </p:nvPicPr>
        <p:blipFill rotWithShape="1">
          <a:blip r:embed="rId2"/>
          <a:srcRect t="19806" b="10648"/>
          <a:stretch/>
        </p:blipFill>
        <p:spPr>
          <a:xfrm>
            <a:off x="0" y="3924287"/>
            <a:ext cx="5249257" cy="2919963"/>
          </a:xfrm>
          <a:prstGeom prst="rect">
            <a:avLst/>
          </a:prstGeom>
        </p:spPr>
      </p:pic>
      <p:sp>
        <p:nvSpPr>
          <p:cNvPr id="9" name="TextBox 8">
            <a:extLst>
              <a:ext uri="{FF2B5EF4-FFF2-40B4-BE49-F238E27FC236}">
                <a16:creationId xmlns:a16="http://schemas.microsoft.com/office/drawing/2014/main" id="{89C51508-CB47-F54B-A0B4-AC8FE54E2F82}"/>
              </a:ext>
            </a:extLst>
          </p:cNvPr>
          <p:cNvSpPr txBox="1"/>
          <p:nvPr/>
        </p:nvSpPr>
        <p:spPr>
          <a:xfrm>
            <a:off x="0" y="6428752"/>
            <a:ext cx="4094921" cy="415498"/>
          </a:xfrm>
          <a:prstGeom prst="rect">
            <a:avLst/>
          </a:prstGeom>
          <a:noFill/>
        </p:spPr>
        <p:txBody>
          <a:bodyPr wrap="square" rtlCol="0">
            <a:spAutoFit/>
          </a:bodyPr>
          <a:lstStyle/>
          <a:p>
            <a:r>
              <a:rPr lang="en-US" sz="1050" dirty="0"/>
              <a:t>By </a:t>
            </a:r>
            <a:r>
              <a:rPr lang="en-US" sz="1050" dirty="0" err="1"/>
              <a:t>Tuure</a:t>
            </a:r>
            <a:r>
              <a:rPr lang="en-US" sz="1050" dirty="0"/>
              <a:t> </a:t>
            </a:r>
            <a:r>
              <a:rPr lang="en-US" sz="1050" dirty="0" err="1"/>
              <a:t>Leppänen</a:t>
            </a:r>
            <a:r>
              <a:rPr lang="en-US" sz="1050" dirty="0"/>
              <a:t> - https://</a:t>
            </a:r>
            <a:r>
              <a:rPr lang="en-US" sz="1050" dirty="0" err="1"/>
              <a:t>doi.org</a:t>
            </a:r>
            <a:r>
              <a:rPr lang="en-US" sz="1050" dirty="0"/>
              <a:t>/10.5281/zenodo.6034706, CC BY 4.0, https://</a:t>
            </a:r>
            <a:r>
              <a:rPr lang="en-US" sz="1050" dirty="0" err="1"/>
              <a:t>commons.wikimedia.org</a:t>
            </a:r>
            <a:r>
              <a:rPr lang="en-US" sz="1050" dirty="0"/>
              <a:t>/w/</a:t>
            </a:r>
            <a:r>
              <a:rPr lang="en-US" sz="1050" dirty="0" err="1"/>
              <a:t>index.php?curid</a:t>
            </a:r>
            <a:r>
              <a:rPr lang="en-US" sz="1050" dirty="0"/>
              <a:t>=115309249</a:t>
            </a:r>
          </a:p>
        </p:txBody>
      </p:sp>
    </p:spTree>
    <p:extLst>
      <p:ext uri="{BB962C8B-B14F-4D97-AF65-F5344CB8AC3E}">
        <p14:creationId xmlns:p14="http://schemas.microsoft.com/office/powerpoint/2010/main" val="2018476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Pofadder</a:t>
            </a:r>
            <a:r>
              <a:rPr lang="en-US" dirty="0"/>
              <a:t> shear zone model – photo locations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0369"/>
          <a:stretch/>
        </p:blipFill>
        <p:spPr>
          <a:xfrm>
            <a:off x="3780693" y="3589813"/>
            <a:ext cx="5363308" cy="326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2250" t="2408" r="5000" b="1816"/>
          <a:stretch/>
        </p:blipFill>
        <p:spPr>
          <a:xfrm>
            <a:off x="22859" y="1508760"/>
            <a:ext cx="5288111" cy="3370971"/>
          </a:xfrm>
          <a:prstGeom prst="rect">
            <a:avLst/>
          </a:prstGeom>
        </p:spPr>
      </p:pic>
      <p:cxnSp>
        <p:nvCxnSpPr>
          <p:cNvPr id="7" name="Straight Connector 6"/>
          <p:cNvCxnSpPr/>
          <p:nvPr/>
        </p:nvCxnSpPr>
        <p:spPr>
          <a:xfrm flipH="1">
            <a:off x="3780693" y="3763108"/>
            <a:ext cx="2365130" cy="1116623"/>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3965331" y="3763107"/>
            <a:ext cx="2528204" cy="1934308"/>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7168345" y="3918437"/>
            <a:ext cx="273661" cy="635978"/>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flipH="1">
            <a:off x="6493535" y="3657600"/>
            <a:ext cx="327098" cy="1011115"/>
          </a:xfrm>
          <a:prstGeom prst="line">
            <a:avLst/>
          </a:prstGeom>
          <a:noFill/>
          <a:ln w="285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9" name="TextBox 8"/>
          <p:cNvSpPr txBox="1"/>
          <p:nvPr/>
        </p:nvSpPr>
        <p:spPr>
          <a:xfrm>
            <a:off x="0" y="6629777"/>
            <a:ext cx="1830950" cy="276999"/>
          </a:xfrm>
          <a:prstGeom prst="rect">
            <a:avLst/>
          </a:prstGeom>
          <a:noFill/>
        </p:spPr>
        <p:txBody>
          <a:bodyPr wrap="none" rtlCol="0">
            <a:spAutoFit/>
          </a:bodyPr>
          <a:lstStyle/>
          <a:p>
            <a:r>
              <a:rPr lang="en-US" sz="1200" dirty="0"/>
              <a:t>Figure Jamie Kirkpatrick</a:t>
            </a:r>
          </a:p>
        </p:txBody>
      </p:sp>
    </p:spTree>
    <p:extLst>
      <p:ext uri="{BB962C8B-B14F-4D97-AF65-F5344CB8AC3E}">
        <p14:creationId xmlns:p14="http://schemas.microsoft.com/office/powerpoint/2010/main" val="20167163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create?</a:t>
            </a:r>
          </a:p>
        </p:txBody>
      </p:sp>
      <p:pic>
        <p:nvPicPr>
          <p:cNvPr id="4" name="Picture 3" descr="This figure shows 3D topography of the El Mayor-Cucapah fault scarp. A scarp is a surface offset produced by fault slip, so the surface of the Earth looks like a step rather than a continuous surface. " title="El Mayor-Cucapah point clou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6" y="2366010"/>
            <a:ext cx="9355477" cy="2307433"/>
          </a:xfrm>
          <a:prstGeom prst="rect">
            <a:avLst/>
          </a:prstGeom>
        </p:spPr>
      </p:pic>
      <p:sp>
        <p:nvSpPr>
          <p:cNvPr id="5" name="Text Box 4"/>
          <p:cNvSpPr txBox="1">
            <a:spLocks noChangeArrowheads="1"/>
          </p:cNvSpPr>
          <p:nvPr/>
        </p:nvSpPr>
        <p:spPr bwMode="auto">
          <a:xfrm>
            <a:off x="152399" y="4875875"/>
            <a:ext cx="8917549" cy="1077218"/>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sz="1600" b="0" i="0" u="none" strike="noStrike" kern="1200" cap="none" spc="0" normalizeH="0" baseline="0" noProof="0" dirty="0">
                <a:ln>
                  <a:noFill/>
                </a:ln>
                <a:solidFill>
                  <a:srgbClr val="535353"/>
                </a:solidFill>
                <a:effectLst/>
                <a:uLnTx/>
                <a:uFillTx/>
                <a:latin typeface="Helvetica Light"/>
                <a:cs typeface="Arial" panose="020B0604020202020204" pitchFamily="34" charset="0"/>
              </a:rPr>
              <a:t>~500 points/m</a:t>
            </a:r>
            <a:r>
              <a:rPr kumimoji="0" lang="en-GB" sz="1600" b="0" i="0" u="none" strike="noStrike" kern="1200" cap="none" spc="0" normalizeH="0" baseline="30000" noProof="0" dirty="0">
                <a:ln>
                  <a:noFill/>
                </a:ln>
                <a:solidFill>
                  <a:srgbClr val="535353"/>
                </a:solidFill>
                <a:effectLst/>
                <a:uLnTx/>
                <a:uFillTx/>
                <a:latin typeface="Helvetica Light"/>
                <a:cs typeface="Arial" panose="020B0604020202020204" pitchFamily="34" charset="0"/>
              </a:rPr>
              <a:t>2</a:t>
            </a:r>
            <a:r>
              <a:rPr kumimoji="0" lang="en-GB" sz="1600" b="0" i="0" u="none" strike="noStrike" kern="1200" cap="none" spc="0" normalizeH="0" baseline="0" noProof="0" dirty="0">
                <a:ln>
                  <a:noFill/>
                </a:ln>
                <a:solidFill>
                  <a:srgbClr val="535353"/>
                </a:solidFill>
                <a:effectLst/>
                <a:uLnTx/>
                <a:uFillTx/>
                <a:latin typeface="Helvetica Light"/>
                <a:cs typeface="Arial" panose="020B0604020202020204" pitchFamily="34" charset="0"/>
              </a:rPr>
              <a:t> </a:t>
            </a:r>
            <a:r>
              <a:rPr kumimoji="0" lang="en-GB" sz="3200" b="0" i="0" u="none" strike="noStrike" kern="1200" cap="none" spc="0" normalizeH="0" baseline="0" noProof="0" dirty="0" err="1">
                <a:ln>
                  <a:noFill/>
                </a:ln>
                <a:solidFill>
                  <a:srgbClr val="535353"/>
                </a:solidFill>
                <a:effectLst/>
                <a:uLnTx/>
                <a:uFillTx/>
                <a:latin typeface="Helvetica Light"/>
                <a:cs typeface="Arial" panose="020B0604020202020204" pitchFamily="34" charset="0"/>
              </a:rPr>
              <a:t>colored</a:t>
            </a:r>
            <a:r>
              <a:rPr kumimoji="0" lang="en-GB" sz="3200" b="0" i="0" u="none" strike="noStrike" kern="1200" cap="none" spc="0" normalizeH="0" baseline="0" noProof="0" dirty="0">
                <a:ln>
                  <a:noFill/>
                </a:ln>
                <a:solidFill>
                  <a:srgbClr val="535353"/>
                </a:solidFill>
                <a:effectLst/>
                <a:uLnTx/>
                <a:uFillTx/>
                <a:latin typeface="Helvetica Light"/>
                <a:cs typeface="Arial" panose="020B0604020202020204" pitchFamily="34" charset="0"/>
              </a:rPr>
              <a:t> point cloud </a:t>
            </a:r>
            <a:r>
              <a:rPr kumimoji="0" lang="en-GB" sz="1600" b="0" i="0" u="none" strike="noStrike" kern="1200" cap="none" spc="0" normalizeH="0" baseline="0" noProof="0" dirty="0">
                <a:ln>
                  <a:noFill/>
                </a:ln>
                <a:solidFill>
                  <a:srgbClr val="535353"/>
                </a:solidFill>
                <a:effectLst/>
                <a:uLnTx/>
                <a:uFillTx/>
                <a:latin typeface="Helvetica Light"/>
                <a:cs typeface="Arial" panose="020B0604020202020204" pitchFamily="34" charset="0"/>
              </a:rPr>
              <a:t>along a ~1 km section of the 2010 El Mayor-</a:t>
            </a:r>
            <a:r>
              <a:rPr kumimoji="0" lang="en-GB" sz="1600" b="0" i="0" u="none" strike="noStrike" kern="1200" cap="none" spc="0" normalizeH="0" baseline="0" noProof="0" dirty="0" err="1">
                <a:ln>
                  <a:noFill/>
                </a:ln>
                <a:solidFill>
                  <a:srgbClr val="535353"/>
                </a:solidFill>
                <a:effectLst/>
                <a:uLnTx/>
                <a:uFillTx/>
                <a:latin typeface="Helvetica Light"/>
                <a:cs typeface="Arial" panose="020B0604020202020204" pitchFamily="34" charset="0"/>
              </a:rPr>
              <a:t>Cucapah</a:t>
            </a:r>
            <a:r>
              <a:rPr kumimoji="0" lang="en-GB" sz="1600" b="0" i="0" u="none" strike="noStrike" kern="1200" cap="none" spc="0" normalizeH="0" baseline="0" noProof="0" dirty="0">
                <a:ln>
                  <a:noFill/>
                </a:ln>
                <a:solidFill>
                  <a:srgbClr val="535353"/>
                </a:solidFill>
                <a:effectLst/>
                <a:uLnTx/>
                <a:uFillTx/>
                <a:latin typeface="Helvetica Light"/>
                <a:cs typeface="Arial" panose="020B0604020202020204" pitchFamily="34" charset="0"/>
              </a:rPr>
              <a:t> earthquake rupture generated from ~500 photographs captured in 2 hours from a helium blimp</a:t>
            </a:r>
          </a:p>
        </p:txBody>
      </p:sp>
      <p:sp>
        <p:nvSpPr>
          <p:cNvPr id="6" name="TextBox 5"/>
          <p:cNvSpPr txBox="1"/>
          <p:nvPr/>
        </p:nvSpPr>
        <p:spPr>
          <a:xfrm>
            <a:off x="7781185" y="6577903"/>
            <a:ext cx="136127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Ed </a:t>
            </a:r>
            <a:r>
              <a:rPr kumimoji="0" lang="en-US" sz="1200" b="0" i="0" u="none" strike="noStrike" kern="1200" cap="none" spc="0" normalizeH="0" baseline="0" noProof="0" dirty="0" err="1">
                <a:ln>
                  <a:noFill/>
                </a:ln>
                <a:solidFill>
                  <a:srgbClr val="535353"/>
                </a:solidFill>
                <a:effectLst/>
                <a:uLnTx/>
                <a:uFillTx/>
                <a:latin typeface="Gill Sans Light"/>
                <a:cs typeface="Gill Sans Light"/>
              </a:rPr>
              <a:t>Nissen</a:t>
            </a:r>
            <a:endParaRPr kumimoji="0" lang="en-US" sz="1200" b="0" i="0" u="none" strike="noStrike" kern="1200" cap="none" spc="0" normalizeH="0" baseline="0" noProof="0" dirty="0">
              <a:ln>
                <a:noFill/>
              </a:ln>
              <a:solidFill>
                <a:srgbClr val="535353"/>
              </a:solidFill>
              <a:effectLst/>
              <a:uLnTx/>
              <a:uFillTx/>
              <a:latin typeface="Gill Sans Light"/>
              <a:cs typeface="Gill Sans Light"/>
            </a:endParaRPr>
          </a:p>
        </p:txBody>
      </p:sp>
    </p:spTree>
    <p:extLst>
      <p:ext uri="{BB962C8B-B14F-4D97-AF65-F5344CB8AC3E}">
        <p14:creationId xmlns:p14="http://schemas.microsoft.com/office/powerpoint/2010/main" val="38574807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 sample model</a:t>
            </a:r>
          </a:p>
        </p:txBody>
      </p:sp>
      <p:sp>
        <p:nvSpPr>
          <p:cNvPr id="4" name="Text Placeholder 3"/>
          <p:cNvSpPr>
            <a:spLocks noGrp="1"/>
          </p:cNvSpPr>
          <p:nvPr>
            <p:ph type="body" idx="1"/>
          </p:nvPr>
        </p:nvSpPr>
        <p:spPr/>
        <p:txBody>
          <a:bodyPr/>
          <a:lstStyle/>
          <a:p>
            <a:endParaRPr lang="en-US"/>
          </a:p>
        </p:txBody>
      </p:sp>
      <p:sp>
        <p:nvSpPr>
          <p:cNvPr id="5" name="TextBox 4"/>
          <p:cNvSpPr txBox="1"/>
          <p:nvPr/>
        </p:nvSpPr>
        <p:spPr>
          <a:xfrm>
            <a:off x="0" y="6629777"/>
            <a:ext cx="1489510" cy="276999"/>
          </a:xfrm>
          <a:prstGeom prst="rect">
            <a:avLst/>
          </a:prstGeom>
          <a:noFill/>
        </p:spPr>
        <p:txBody>
          <a:bodyPr wrap="none" rtlCol="0">
            <a:spAutoFit/>
          </a:bodyPr>
          <a:lstStyle/>
          <a:p>
            <a:r>
              <a:rPr lang="en-US" sz="1200" dirty="0"/>
              <a:t>Figure Sean Bemis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5425"/>
            <a:ext cx="9144000" cy="7090610"/>
          </a:xfrm>
          <a:prstGeom prst="rect">
            <a:avLst/>
          </a:prstGeom>
        </p:spPr>
      </p:pic>
    </p:spTree>
    <p:extLst>
      <p:ext uri="{BB962C8B-B14F-4D97-AF65-F5344CB8AC3E}">
        <p14:creationId xmlns:p14="http://schemas.microsoft.com/office/powerpoint/2010/main" val="325074808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 sample model</a:t>
            </a:r>
          </a:p>
        </p:txBody>
      </p:sp>
      <p:sp>
        <p:nvSpPr>
          <p:cNvPr id="3" name="Text Placeholder 2"/>
          <p:cNvSpPr>
            <a:spLocks noGrp="1"/>
          </p:cNvSpPr>
          <p:nvPr>
            <p:ph type="body" idx="1"/>
          </p:nvPr>
        </p:nvSpPr>
        <p:spPr/>
        <p:txBody>
          <a:bodyPr/>
          <a:lstStyle/>
          <a:p>
            <a:endParaRPr lang="en-US"/>
          </a:p>
        </p:txBody>
      </p:sp>
      <p:sp>
        <p:nvSpPr>
          <p:cNvPr id="4" name="TextBox 3"/>
          <p:cNvSpPr txBox="1"/>
          <p:nvPr/>
        </p:nvSpPr>
        <p:spPr>
          <a:xfrm>
            <a:off x="0" y="6629777"/>
            <a:ext cx="1489510" cy="276999"/>
          </a:xfrm>
          <a:prstGeom prst="rect">
            <a:avLst/>
          </a:prstGeom>
          <a:noFill/>
        </p:spPr>
        <p:txBody>
          <a:bodyPr wrap="none" rtlCol="0">
            <a:spAutoFit/>
          </a:bodyPr>
          <a:lstStyle/>
          <a:p>
            <a:r>
              <a:rPr lang="en-US" sz="1200" dirty="0"/>
              <a:t>Figure Sean Bemis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5053"/>
            <a:ext cx="9326880" cy="7273329"/>
          </a:xfrm>
          <a:prstGeom prst="rect">
            <a:avLst/>
          </a:prstGeom>
        </p:spPr>
      </p:pic>
    </p:spTree>
    <p:extLst>
      <p:ext uri="{BB962C8B-B14F-4D97-AF65-F5344CB8AC3E}">
        <p14:creationId xmlns:p14="http://schemas.microsoft.com/office/powerpoint/2010/main" val="367373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E49D-CB5C-5C4B-B0DB-DD6F5B6F56EF}"/>
              </a:ext>
            </a:extLst>
          </p:cNvPr>
          <p:cNvSpPr>
            <a:spLocks noGrp="1"/>
          </p:cNvSpPr>
          <p:nvPr>
            <p:ph type="title"/>
          </p:nvPr>
        </p:nvSpPr>
        <p:spPr/>
        <p:txBody>
          <a:bodyPr/>
          <a:lstStyle/>
          <a:p>
            <a:r>
              <a:rPr lang="en-US" dirty="0"/>
              <a:t>LiDAR and Photogrammetry</a:t>
            </a:r>
          </a:p>
        </p:txBody>
      </p:sp>
      <p:sp>
        <p:nvSpPr>
          <p:cNvPr id="3" name="Content Placeholder 2">
            <a:extLst>
              <a:ext uri="{FF2B5EF4-FFF2-40B4-BE49-F238E27FC236}">
                <a16:creationId xmlns:a16="http://schemas.microsoft.com/office/drawing/2014/main" id="{D17CB7B2-F82C-0F43-9849-F71E2FCFDB29}"/>
              </a:ext>
            </a:extLst>
          </p:cNvPr>
          <p:cNvSpPr>
            <a:spLocks noGrp="1"/>
          </p:cNvSpPr>
          <p:nvPr>
            <p:ph idx="1"/>
          </p:nvPr>
        </p:nvSpPr>
        <p:spPr>
          <a:xfrm>
            <a:off x="628650" y="1298713"/>
            <a:ext cx="7886700" cy="4878250"/>
          </a:xfrm>
        </p:spPr>
        <p:txBody>
          <a:bodyPr/>
          <a:lstStyle/>
          <a:p>
            <a:r>
              <a:rPr lang="en-US" dirty="0"/>
              <a:t>Two different techniques for getting similar or the same information: precise locations in 2D or 3D space</a:t>
            </a:r>
          </a:p>
          <a:p>
            <a:r>
              <a:rPr lang="en-US" b="1" dirty="0"/>
              <a:t>3D point clouds from both can be used to derive higher-order products e.g. change detection</a:t>
            </a:r>
          </a:p>
        </p:txBody>
      </p:sp>
      <p:pic>
        <p:nvPicPr>
          <p:cNvPr id="5" name="Picture 4">
            <a:extLst>
              <a:ext uri="{FF2B5EF4-FFF2-40B4-BE49-F238E27FC236}">
                <a16:creationId xmlns:a16="http://schemas.microsoft.com/office/drawing/2014/main" id="{736EB181-676B-CF41-A126-1AD864952468}"/>
              </a:ext>
            </a:extLst>
          </p:cNvPr>
          <p:cNvPicPr>
            <a:picLocks noChangeAspect="1"/>
          </p:cNvPicPr>
          <p:nvPr/>
        </p:nvPicPr>
        <p:blipFill>
          <a:blip r:embed="rId2"/>
          <a:stretch>
            <a:fillRect/>
          </a:stretch>
        </p:blipFill>
        <p:spPr>
          <a:xfrm>
            <a:off x="0" y="3468624"/>
            <a:ext cx="9144000" cy="3389376"/>
          </a:xfrm>
          <a:prstGeom prst="rect">
            <a:avLst/>
          </a:prstGeom>
        </p:spPr>
      </p:pic>
      <p:sp>
        <p:nvSpPr>
          <p:cNvPr id="6" name="TextBox 5">
            <a:extLst>
              <a:ext uri="{FF2B5EF4-FFF2-40B4-BE49-F238E27FC236}">
                <a16:creationId xmlns:a16="http://schemas.microsoft.com/office/drawing/2014/main" id="{432B318D-95C9-C34B-9744-C8158E1641D8}"/>
              </a:ext>
            </a:extLst>
          </p:cNvPr>
          <p:cNvSpPr txBox="1"/>
          <p:nvPr/>
        </p:nvSpPr>
        <p:spPr>
          <a:xfrm>
            <a:off x="4717773" y="6492874"/>
            <a:ext cx="4651513" cy="276999"/>
          </a:xfrm>
          <a:prstGeom prst="rect">
            <a:avLst/>
          </a:prstGeom>
          <a:noFill/>
        </p:spPr>
        <p:txBody>
          <a:bodyPr wrap="square" rtlCol="0">
            <a:spAutoFit/>
          </a:bodyPr>
          <a:lstStyle/>
          <a:p>
            <a:r>
              <a:rPr lang="en-US" sz="1200" dirty="0"/>
              <a:t>https://</a:t>
            </a:r>
            <a:r>
              <a:rPr lang="en-US" sz="1200" dirty="0" err="1"/>
              <a:t>www.lancaster.ac.uk</a:t>
            </a:r>
            <a:r>
              <a:rPr lang="en-US" sz="1200" dirty="0"/>
              <a:t>/staff/</a:t>
            </a:r>
            <a:r>
              <a:rPr lang="en-US" sz="1200" dirty="0" err="1"/>
              <a:t>jamesm</a:t>
            </a:r>
            <a:r>
              <a:rPr lang="en-US" sz="1200" dirty="0"/>
              <a:t>/software/</a:t>
            </a:r>
            <a:r>
              <a:rPr lang="en-US" sz="1200" dirty="0" err="1"/>
              <a:t>sfm_georef.htm</a:t>
            </a:r>
            <a:endParaRPr lang="en-US" sz="1200" dirty="0"/>
          </a:p>
        </p:txBody>
      </p:sp>
    </p:spTree>
    <p:extLst>
      <p:ext uri="{BB962C8B-B14F-4D97-AF65-F5344CB8AC3E}">
        <p14:creationId xmlns:p14="http://schemas.microsoft.com/office/powerpoint/2010/main" val="103292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E49D-CB5C-5C4B-B0DB-DD6F5B6F56EF}"/>
              </a:ext>
            </a:extLst>
          </p:cNvPr>
          <p:cNvSpPr>
            <a:spLocks noGrp="1"/>
          </p:cNvSpPr>
          <p:nvPr>
            <p:ph type="title"/>
          </p:nvPr>
        </p:nvSpPr>
        <p:spPr/>
        <p:txBody>
          <a:bodyPr/>
          <a:lstStyle/>
          <a:p>
            <a:r>
              <a:rPr lang="en-US" dirty="0"/>
              <a:t>LiDAR and Photogrammetry</a:t>
            </a:r>
          </a:p>
        </p:txBody>
      </p:sp>
      <p:sp>
        <p:nvSpPr>
          <p:cNvPr id="3" name="Content Placeholder 2">
            <a:extLst>
              <a:ext uri="{FF2B5EF4-FFF2-40B4-BE49-F238E27FC236}">
                <a16:creationId xmlns:a16="http://schemas.microsoft.com/office/drawing/2014/main" id="{D17CB7B2-F82C-0F43-9849-F71E2FCFDB29}"/>
              </a:ext>
            </a:extLst>
          </p:cNvPr>
          <p:cNvSpPr>
            <a:spLocks noGrp="1"/>
          </p:cNvSpPr>
          <p:nvPr>
            <p:ph idx="1"/>
          </p:nvPr>
        </p:nvSpPr>
        <p:spPr>
          <a:xfrm>
            <a:off x="628650" y="1298713"/>
            <a:ext cx="7886700" cy="4878250"/>
          </a:xfrm>
        </p:spPr>
        <p:txBody>
          <a:bodyPr/>
          <a:lstStyle/>
          <a:p>
            <a:r>
              <a:rPr lang="en-US" dirty="0"/>
              <a:t>Two different techniques for getting similar or the same information: precise locations in 2D or 3D space</a:t>
            </a:r>
          </a:p>
          <a:p>
            <a:r>
              <a:rPr lang="en-US" dirty="0"/>
              <a:t>Different limitations and advantages to each method</a:t>
            </a:r>
          </a:p>
        </p:txBody>
      </p:sp>
      <p:pic>
        <p:nvPicPr>
          <p:cNvPr id="5" name="Picture 4">
            <a:extLst>
              <a:ext uri="{FF2B5EF4-FFF2-40B4-BE49-F238E27FC236}">
                <a16:creationId xmlns:a16="http://schemas.microsoft.com/office/drawing/2014/main" id="{736EB181-676B-CF41-A126-1AD864952468}"/>
              </a:ext>
            </a:extLst>
          </p:cNvPr>
          <p:cNvPicPr>
            <a:picLocks noChangeAspect="1"/>
          </p:cNvPicPr>
          <p:nvPr/>
        </p:nvPicPr>
        <p:blipFill>
          <a:blip r:embed="rId2"/>
          <a:stretch>
            <a:fillRect/>
          </a:stretch>
        </p:blipFill>
        <p:spPr>
          <a:xfrm>
            <a:off x="1182624" y="3468624"/>
            <a:ext cx="6778752" cy="3389376"/>
          </a:xfrm>
          <a:prstGeom prst="rect">
            <a:avLst/>
          </a:prstGeom>
        </p:spPr>
      </p:pic>
      <p:sp>
        <p:nvSpPr>
          <p:cNvPr id="6" name="TextBox 5">
            <a:extLst>
              <a:ext uri="{FF2B5EF4-FFF2-40B4-BE49-F238E27FC236}">
                <a16:creationId xmlns:a16="http://schemas.microsoft.com/office/drawing/2014/main" id="{432B318D-95C9-C34B-9744-C8158E1641D8}"/>
              </a:ext>
            </a:extLst>
          </p:cNvPr>
          <p:cNvSpPr txBox="1"/>
          <p:nvPr/>
        </p:nvSpPr>
        <p:spPr>
          <a:xfrm>
            <a:off x="4717773" y="6492874"/>
            <a:ext cx="4651513" cy="276999"/>
          </a:xfrm>
          <a:prstGeom prst="rect">
            <a:avLst/>
          </a:prstGeom>
          <a:noFill/>
        </p:spPr>
        <p:txBody>
          <a:bodyPr wrap="square" rtlCol="0">
            <a:spAutoFit/>
          </a:bodyPr>
          <a:lstStyle/>
          <a:p>
            <a:r>
              <a:rPr lang="en-US" sz="1200" dirty="0"/>
              <a:t>https://</a:t>
            </a:r>
            <a:r>
              <a:rPr lang="en-US" sz="1200" dirty="0" err="1"/>
              <a:t>wingtra.com</a:t>
            </a:r>
            <a:r>
              <a:rPr lang="en-US" sz="1200" dirty="0"/>
              <a:t>/drone-photogrammetry-vs-lidar/</a:t>
            </a:r>
          </a:p>
        </p:txBody>
      </p:sp>
    </p:spTree>
    <p:extLst>
      <p:ext uri="{BB962C8B-B14F-4D97-AF65-F5344CB8AC3E}">
        <p14:creationId xmlns:p14="http://schemas.microsoft.com/office/powerpoint/2010/main" val="2532537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we compare </a:t>
            </a:r>
            <a:r>
              <a:rPr lang="en-US" dirty="0" err="1"/>
              <a:t>sfm</a:t>
            </a:r>
            <a:r>
              <a:rPr lang="en-US" dirty="0"/>
              <a:t> to?</a:t>
            </a:r>
          </a:p>
        </p:txBody>
      </p:sp>
      <p:pic>
        <p:nvPicPr>
          <p:cNvPr id="7" name="Picture 6" descr="The figure shows three different methods for creating a 3D point cloud of the topography of a surface: airborne lidar, terrestrial lidar, and structure from motion. Airborne lidar shows a plane with a laser coming out creating a zigzag pattern on the surface of recorded points. Terrestrial lidar is similar, but the laser pulse comes from a tripod mounted scanner and the zigzig pattern is more concentrated, because more points are used to describe the same amount of area. Structure from Motion shows a person holding a balloon; line of sight lines show how multiple photographs from the camera mounted at the base of the balloon capture the same feature so its topography can be determined from their relative locations. " title="SfM and similar methodologi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303" y="1535928"/>
            <a:ext cx="7655395" cy="5322072"/>
          </a:xfrm>
          <a:prstGeom prst="rect">
            <a:avLst/>
          </a:prstGeom>
        </p:spPr>
      </p:pic>
      <p:sp>
        <p:nvSpPr>
          <p:cNvPr id="4" name="TextBox 3"/>
          <p:cNvSpPr txBox="1"/>
          <p:nvPr/>
        </p:nvSpPr>
        <p:spPr>
          <a:xfrm>
            <a:off x="7518295" y="6577903"/>
            <a:ext cx="16674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Gill Sans Light"/>
                <a:cs typeface="Gill Sans Light"/>
              </a:rPr>
              <a:t>Figure Johnson 2014</a:t>
            </a:r>
          </a:p>
        </p:txBody>
      </p:sp>
    </p:spTree>
    <p:extLst>
      <p:ext uri="{BB962C8B-B14F-4D97-AF65-F5344CB8AC3E}">
        <p14:creationId xmlns:p14="http://schemas.microsoft.com/office/powerpoint/2010/main" val="19885140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829-756D-604E-ADFF-EF0BD4066489}"/>
              </a:ext>
            </a:extLst>
          </p:cNvPr>
          <p:cNvSpPr>
            <a:spLocks noGrp="1"/>
          </p:cNvSpPr>
          <p:nvPr>
            <p:ph type="title"/>
          </p:nvPr>
        </p:nvSpPr>
        <p:spPr/>
        <p:txBody>
          <a:bodyPr/>
          <a:lstStyle/>
          <a:p>
            <a:r>
              <a:rPr lang="en-US" dirty="0"/>
              <a:t>Photogrammetry</a:t>
            </a:r>
          </a:p>
        </p:txBody>
      </p:sp>
      <p:pic>
        <p:nvPicPr>
          <p:cNvPr id="5" name="Picture 4">
            <a:extLst>
              <a:ext uri="{FF2B5EF4-FFF2-40B4-BE49-F238E27FC236}">
                <a16:creationId xmlns:a16="http://schemas.microsoft.com/office/drawing/2014/main" id="{A2DA4EF6-99F6-DD46-81A1-F1E6CA9F9BEB}"/>
              </a:ext>
            </a:extLst>
          </p:cNvPr>
          <p:cNvPicPr>
            <a:picLocks noChangeAspect="1"/>
          </p:cNvPicPr>
          <p:nvPr/>
        </p:nvPicPr>
        <p:blipFill>
          <a:blip r:embed="rId2"/>
          <a:stretch>
            <a:fillRect/>
          </a:stretch>
        </p:blipFill>
        <p:spPr>
          <a:xfrm>
            <a:off x="4267200" y="4225844"/>
            <a:ext cx="3816626" cy="2632156"/>
          </a:xfrm>
          <a:prstGeom prst="rect">
            <a:avLst/>
          </a:prstGeom>
        </p:spPr>
      </p:pic>
      <p:sp>
        <p:nvSpPr>
          <p:cNvPr id="3" name="Content Placeholder 2">
            <a:extLst>
              <a:ext uri="{FF2B5EF4-FFF2-40B4-BE49-F238E27FC236}">
                <a16:creationId xmlns:a16="http://schemas.microsoft.com/office/drawing/2014/main" id="{0165F8F8-243A-1946-9B93-0D73E9259E2A}"/>
              </a:ext>
            </a:extLst>
          </p:cNvPr>
          <p:cNvSpPr>
            <a:spLocks noGrp="1"/>
          </p:cNvSpPr>
          <p:nvPr>
            <p:ph idx="1"/>
          </p:nvPr>
        </p:nvSpPr>
        <p:spPr/>
        <p:txBody>
          <a:bodyPr/>
          <a:lstStyle/>
          <a:p>
            <a:r>
              <a:rPr lang="en-US" dirty="0">
                <a:hlinkClick r:id="rId3"/>
              </a:rPr>
              <a:t>Photogrammetry</a:t>
            </a:r>
            <a:r>
              <a:rPr lang="en-US" dirty="0"/>
              <a:t> is a process for extracting three-dimensional maps and models from photographs. </a:t>
            </a:r>
          </a:p>
          <a:p>
            <a:r>
              <a:rPr lang="en-US" dirty="0"/>
              <a:t>The fundamental principle used by photogrammetry is </a:t>
            </a:r>
            <a:r>
              <a:rPr lang="en-US" b="1" i="1" dirty="0"/>
              <a:t>triangulation</a:t>
            </a:r>
            <a:r>
              <a:rPr lang="en-US" dirty="0"/>
              <a:t>. By taking photographs from at least two different locations, so-called "lines of sight" can be developed from each camera to points on the object. </a:t>
            </a:r>
            <a:br>
              <a:rPr lang="en-US" dirty="0"/>
            </a:br>
            <a:endParaRPr lang="en-US" dirty="0"/>
          </a:p>
        </p:txBody>
      </p:sp>
    </p:spTree>
    <p:extLst>
      <p:ext uri="{BB962C8B-B14F-4D97-AF65-F5344CB8AC3E}">
        <p14:creationId xmlns:p14="http://schemas.microsoft.com/office/powerpoint/2010/main" val="941968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C67F5C-6017-3143-B68A-CAE7FEAA46F3}"/>
              </a:ext>
            </a:extLst>
          </p:cNvPr>
          <p:cNvPicPr>
            <a:picLocks noChangeAspect="1"/>
          </p:cNvPicPr>
          <p:nvPr/>
        </p:nvPicPr>
        <p:blipFill>
          <a:blip r:embed="rId2"/>
          <a:stretch>
            <a:fillRect/>
          </a:stretch>
        </p:blipFill>
        <p:spPr>
          <a:xfrm>
            <a:off x="4469789" y="3194861"/>
            <a:ext cx="4674211" cy="3658078"/>
          </a:xfrm>
          <a:prstGeom prst="rect">
            <a:avLst/>
          </a:prstGeom>
        </p:spPr>
      </p:pic>
      <p:sp>
        <p:nvSpPr>
          <p:cNvPr id="2" name="Title 1">
            <a:extLst>
              <a:ext uri="{FF2B5EF4-FFF2-40B4-BE49-F238E27FC236}">
                <a16:creationId xmlns:a16="http://schemas.microsoft.com/office/drawing/2014/main" id="{008728C6-3D64-E24B-BC0F-298A0A4AC8F0}"/>
              </a:ext>
            </a:extLst>
          </p:cNvPr>
          <p:cNvSpPr>
            <a:spLocks noGrp="1"/>
          </p:cNvSpPr>
          <p:nvPr>
            <p:ph type="title"/>
          </p:nvPr>
        </p:nvSpPr>
        <p:spPr/>
        <p:txBody>
          <a:bodyPr/>
          <a:lstStyle/>
          <a:p>
            <a:r>
              <a:rPr lang="en-US" dirty="0"/>
              <a:t>Photogrammetry</a:t>
            </a:r>
          </a:p>
        </p:txBody>
      </p:sp>
      <p:sp>
        <p:nvSpPr>
          <p:cNvPr id="3" name="Content Placeholder 2">
            <a:extLst>
              <a:ext uri="{FF2B5EF4-FFF2-40B4-BE49-F238E27FC236}">
                <a16:creationId xmlns:a16="http://schemas.microsoft.com/office/drawing/2014/main" id="{D7621EA8-BAC2-094F-AC25-962FF0A50F50}"/>
              </a:ext>
            </a:extLst>
          </p:cNvPr>
          <p:cNvSpPr>
            <a:spLocks noGrp="1"/>
          </p:cNvSpPr>
          <p:nvPr>
            <p:ph idx="1"/>
          </p:nvPr>
        </p:nvSpPr>
        <p:spPr/>
        <p:txBody>
          <a:bodyPr/>
          <a:lstStyle/>
          <a:p>
            <a:r>
              <a:rPr lang="en-US" dirty="0"/>
              <a:t>By combining measurements taken from multiple lines of sight, accurate positions in 2D and 3D information can be reconstructed</a:t>
            </a:r>
          </a:p>
          <a:p>
            <a:r>
              <a:rPr lang="en-US" dirty="0"/>
              <a:t>Examples: </a:t>
            </a:r>
          </a:p>
          <a:p>
            <a:pPr lvl="1"/>
            <a:r>
              <a:rPr lang="en-US" dirty="0" err="1"/>
              <a:t>Orthomosaic</a:t>
            </a:r>
            <a:r>
              <a:rPr lang="en-US" dirty="0"/>
              <a:t> (georeferenced) images</a:t>
            </a:r>
          </a:p>
          <a:p>
            <a:pPr lvl="1"/>
            <a:r>
              <a:rPr lang="en-US" dirty="0"/>
              <a:t>3D point clouds </a:t>
            </a:r>
          </a:p>
          <a:p>
            <a:pPr lvl="2"/>
            <a:r>
              <a:rPr lang="en-US" dirty="0"/>
              <a:t>(akin to what is produced by lidar)</a:t>
            </a:r>
          </a:p>
          <a:p>
            <a:pPr lvl="2"/>
            <a:endParaRPr lang="en-US" dirty="0"/>
          </a:p>
          <a:p>
            <a:pPr lvl="1"/>
            <a:endParaRPr lang="en-US" dirty="0"/>
          </a:p>
        </p:txBody>
      </p:sp>
    </p:spTree>
    <p:extLst>
      <p:ext uri="{BB962C8B-B14F-4D97-AF65-F5344CB8AC3E}">
        <p14:creationId xmlns:p14="http://schemas.microsoft.com/office/powerpoint/2010/main" val="304153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DF4B3-EE0B-DB4B-B8DA-2FAA26A222A9}"/>
              </a:ext>
            </a:extLst>
          </p:cNvPr>
          <p:cNvPicPr>
            <a:picLocks noChangeAspect="1"/>
          </p:cNvPicPr>
          <p:nvPr/>
        </p:nvPicPr>
        <p:blipFill>
          <a:blip r:embed="rId2"/>
          <a:stretch>
            <a:fillRect/>
          </a:stretch>
        </p:blipFill>
        <p:spPr>
          <a:xfrm>
            <a:off x="4469789" y="3194861"/>
            <a:ext cx="4674211" cy="3658078"/>
          </a:xfrm>
          <a:prstGeom prst="rect">
            <a:avLst/>
          </a:prstGeom>
        </p:spPr>
      </p:pic>
      <p:sp>
        <p:nvSpPr>
          <p:cNvPr id="2" name="Title 1">
            <a:extLst>
              <a:ext uri="{FF2B5EF4-FFF2-40B4-BE49-F238E27FC236}">
                <a16:creationId xmlns:a16="http://schemas.microsoft.com/office/drawing/2014/main" id="{93FE0221-78CE-9E45-80ED-9CA033897F53}"/>
              </a:ext>
            </a:extLst>
          </p:cNvPr>
          <p:cNvSpPr>
            <a:spLocks noGrp="1"/>
          </p:cNvSpPr>
          <p:nvPr>
            <p:ph type="title"/>
          </p:nvPr>
        </p:nvSpPr>
        <p:spPr/>
        <p:txBody>
          <a:bodyPr/>
          <a:lstStyle/>
          <a:p>
            <a:r>
              <a:rPr lang="en-US" dirty="0" err="1"/>
              <a:t>Orthomosaic</a:t>
            </a:r>
            <a:endParaRPr lang="en-US" dirty="0"/>
          </a:p>
        </p:txBody>
      </p:sp>
      <p:sp>
        <p:nvSpPr>
          <p:cNvPr id="3" name="Content Placeholder 2">
            <a:extLst>
              <a:ext uri="{FF2B5EF4-FFF2-40B4-BE49-F238E27FC236}">
                <a16:creationId xmlns:a16="http://schemas.microsoft.com/office/drawing/2014/main" id="{062548B8-4743-474F-815D-3E104E6BCB07}"/>
              </a:ext>
            </a:extLst>
          </p:cNvPr>
          <p:cNvSpPr>
            <a:spLocks noGrp="1"/>
          </p:cNvSpPr>
          <p:nvPr>
            <p:ph idx="1"/>
          </p:nvPr>
        </p:nvSpPr>
        <p:spPr/>
        <p:txBody>
          <a:bodyPr/>
          <a:lstStyle/>
          <a:p>
            <a:r>
              <a:rPr lang="en-US" dirty="0"/>
              <a:t>An orthophoto is an aerial image that’s geometrically corrected to produce a uniform perspective and scale, so it can be used to measure true differences.</a:t>
            </a:r>
          </a:p>
          <a:p>
            <a:r>
              <a:rPr lang="en-US" dirty="0"/>
              <a:t>To produce a uniform scale, the image </a:t>
            </a:r>
            <a:r>
              <a:rPr lang="en-US" dirty="0">
                <a:solidFill>
                  <a:schemeClr val="bg1"/>
                </a:solidFill>
              </a:rPr>
              <a:t>needs to be </a:t>
            </a:r>
            <a:r>
              <a:rPr lang="en-US" dirty="0"/>
              <a:t>corrected for factors including </a:t>
            </a:r>
            <a:r>
              <a:rPr lang="en-US" dirty="0">
                <a:solidFill>
                  <a:schemeClr val="bg1"/>
                </a:solidFill>
              </a:rPr>
              <a:t>camera tilt, lens </a:t>
            </a:r>
            <a:r>
              <a:rPr lang="en-US" dirty="0"/>
              <a:t>distortion, and environmental </a:t>
            </a:r>
            <a:r>
              <a:rPr lang="en-US" dirty="0">
                <a:solidFill>
                  <a:schemeClr val="bg1"/>
                </a:solidFill>
              </a:rPr>
              <a:t>conditions.</a:t>
            </a:r>
          </a:p>
          <a:p>
            <a:endParaRPr lang="en-US" dirty="0">
              <a:solidFill>
                <a:schemeClr val="bg1"/>
              </a:solidFill>
            </a:endParaRPr>
          </a:p>
          <a:p>
            <a:endParaRPr lang="en-US" dirty="0"/>
          </a:p>
        </p:txBody>
      </p:sp>
    </p:spTree>
    <p:extLst>
      <p:ext uri="{BB962C8B-B14F-4D97-AF65-F5344CB8AC3E}">
        <p14:creationId xmlns:p14="http://schemas.microsoft.com/office/powerpoint/2010/main" val="34546251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ix-narrow">
  <a:themeElements>
    <a:clrScheme name="White">
      <a:dk1>
        <a:srgbClr val="535353"/>
      </a:dk1>
      <a:lt1>
        <a:srgbClr val="34005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Light"/>
        <a:ea typeface="Gill Sans Light"/>
        <a:cs typeface="Gill Sans Light"/>
      </a:majorFont>
      <a:minorFont>
        <a:latin typeface="Gill Sans Light"/>
        <a:ea typeface="Gill Sans Light"/>
        <a:cs typeface="Gill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3175" cap="flat">
          <a:noFill/>
          <a:miter lim="400000"/>
        </a:ln>
        <a:effectLst/>
        <a:sp3d/>
      </a:spPr>
      <a:bodyPr rot="0" spcFirstLastPara="1" vertOverflow="overflow" horzOverflow="overflow" vert="horz" wrap="square" lIns="33866" tIns="33866" rIns="33866" bIns="33866"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687</TotalTime>
  <Words>2233</Words>
  <Application>Microsoft Macintosh PowerPoint</Application>
  <PresentationFormat>On-screen Show (4:3)</PresentationFormat>
  <Paragraphs>211</Paragraphs>
  <Slides>33</Slides>
  <Notes>17</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Calibri</vt:lpstr>
      <vt:lpstr>Calibri Light</vt:lpstr>
      <vt:lpstr>Cambria</vt:lpstr>
      <vt:lpstr>Gill Sans Light</vt:lpstr>
      <vt:lpstr>Helvetica</vt:lpstr>
      <vt:lpstr>Helvetica Light</vt:lpstr>
      <vt:lpstr>Impact</vt:lpstr>
      <vt:lpstr>Office Theme</vt:lpstr>
      <vt:lpstr>fix-narrow</vt:lpstr>
      <vt:lpstr>LIDAR and Photogrammetry</vt:lpstr>
      <vt:lpstr>LiDAR and Photogrammetry</vt:lpstr>
      <vt:lpstr>LiDAR and Photogrammetry</vt:lpstr>
      <vt:lpstr>LiDAR and Photogrammetry</vt:lpstr>
      <vt:lpstr>LiDAR and Photogrammetry</vt:lpstr>
      <vt:lpstr>What can we compare sfm to?</vt:lpstr>
      <vt:lpstr>Photogrammetry</vt:lpstr>
      <vt:lpstr>Photogrammetry</vt:lpstr>
      <vt:lpstr>Orthomosaic</vt:lpstr>
      <vt:lpstr>Structure-from-Motion</vt:lpstr>
      <vt:lpstr>Types of photogrammetric images</vt:lpstr>
      <vt:lpstr>Types of photogrammetric images</vt:lpstr>
      <vt:lpstr>Types of photogrammetric images</vt:lpstr>
      <vt:lpstr>Types of Photogrammetric Images</vt:lpstr>
      <vt:lpstr>Types of Photogrammetric Images</vt:lpstr>
      <vt:lpstr>Types of Photogrammetric Images</vt:lpstr>
      <vt:lpstr>So how does it work? </vt:lpstr>
      <vt:lpstr>Structure-from-motion?</vt:lpstr>
      <vt:lpstr>Matching features</vt:lpstr>
      <vt:lpstr>Scale-invariant feature transform (SIFT)</vt:lpstr>
      <vt:lpstr>Scale-invariant feature transform (sift)</vt:lpstr>
      <vt:lpstr>Find camera locations</vt:lpstr>
      <vt:lpstr>Multi-view stereo</vt:lpstr>
      <vt:lpstr>georectification</vt:lpstr>
      <vt:lpstr>georectification</vt:lpstr>
      <vt:lpstr>products</vt:lpstr>
      <vt:lpstr>Photo density map</vt:lpstr>
      <vt:lpstr>orthomosaic</vt:lpstr>
      <vt:lpstr>Shaded digital elevation model</vt:lpstr>
      <vt:lpstr>Pofadder shear zone model – photo locations</vt:lpstr>
      <vt:lpstr>What do you create?</vt:lpstr>
      <vt:lpstr>Rock sample model</vt:lpstr>
      <vt:lpstr>Rock sample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and Photogrammetry</dc:title>
  <dc:creator>Maurer, Jeremy</dc:creator>
  <cp:lastModifiedBy>Maurer, Jeremy</cp:lastModifiedBy>
  <cp:revision>15</cp:revision>
  <dcterms:created xsi:type="dcterms:W3CDTF">2022-12-26T13:32:04Z</dcterms:created>
  <dcterms:modified xsi:type="dcterms:W3CDTF">2023-01-09T16:51:36Z</dcterms:modified>
</cp:coreProperties>
</file>